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Oxygen"/>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Oxygen-bold.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Oxygen-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2348889bfb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348889bfb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2349cfd64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349cfd64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23497d12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3497d12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2349f6c15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349f6c15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2349f6c15e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349f6c15e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2348889bf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348889bf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2348889bfb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348889bf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23495833f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3495833f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2348889bf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48889bf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2349cfd64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349cfd64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2348889bf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348889bf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2348889bfb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48889bfb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23497d12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3497d12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8.jp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photos.app.goo.gl/QauwDOw8WKdGFHo13" TargetMode="Externa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Mass Assembly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Ampli Kits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22"/>
          <p:cNvSpPr txBox="1"/>
          <p:nvPr>
            <p:ph type="title"/>
          </p:nvPr>
        </p:nvSpPr>
        <p:spPr>
          <a:xfrm>
            <a:off x="311700" y="86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C78D8"/>
                </a:solidFill>
                <a:latin typeface="Oxygen"/>
                <a:ea typeface="Oxygen"/>
                <a:cs typeface="Oxygen"/>
                <a:sym typeface="Oxygen"/>
              </a:rPr>
              <a:t>Safety</a:t>
            </a:r>
            <a:endParaRPr b="1">
              <a:solidFill>
                <a:srgbClr val="3C78D8"/>
              </a:solidFill>
              <a:latin typeface="Oxygen"/>
              <a:ea typeface="Oxygen"/>
              <a:cs typeface="Oxygen"/>
              <a:sym typeface="Oxygen"/>
            </a:endParaRPr>
          </a:p>
        </p:txBody>
      </p:sp>
      <p:sp>
        <p:nvSpPr>
          <p:cNvPr id="226" name="Google Shape;226;p22"/>
          <p:cNvSpPr txBox="1"/>
          <p:nvPr>
            <p:ph idx="1" type="body"/>
          </p:nvPr>
        </p:nvSpPr>
        <p:spPr>
          <a:xfrm>
            <a:off x="311700" y="695850"/>
            <a:ext cx="8520600" cy="3751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EFEFEF"/>
              </a:buClr>
              <a:buSzPts val="1200"/>
              <a:buChar char="-"/>
            </a:pPr>
            <a:r>
              <a:rPr lang="en" sz="1200">
                <a:solidFill>
                  <a:srgbClr val="3C78D8"/>
                </a:solidFill>
                <a:latin typeface="Oxygen"/>
                <a:ea typeface="Oxygen"/>
                <a:cs typeface="Oxygen"/>
                <a:sym typeface="Oxygen"/>
              </a:rPr>
              <a:t>Adipic Acid: mild irritant, mildly toxic, slightly flammable. </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Char char="-"/>
            </a:pPr>
            <a:r>
              <a:rPr lang="en" sz="1200">
                <a:solidFill>
                  <a:srgbClr val="3C78D8"/>
                </a:solidFill>
                <a:latin typeface="Oxygen"/>
                <a:ea typeface="Oxygen"/>
                <a:cs typeface="Oxygen"/>
                <a:sym typeface="Oxygen"/>
              </a:rPr>
              <a:t>HMDA: corrosive, moderately toxic, tends to get white residue all over everything. </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Char char="-"/>
            </a:pPr>
            <a:r>
              <a:rPr lang="en" sz="1200">
                <a:solidFill>
                  <a:srgbClr val="3C78D8"/>
                </a:solidFill>
                <a:latin typeface="Oxygen"/>
                <a:ea typeface="Oxygen"/>
                <a:cs typeface="Oxygen"/>
                <a:sym typeface="Oxygen"/>
              </a:rPr>
              <a:t>KMNO4: irritant, mildly toxic, strong oxidizer so may cause fires or explosions if mixed in sufficient quantity with organic or combustible material. May be explosive with sulfuric acid and metals. Don’t worry too much though, it’s dilute and there’s not very much of it! Maybe just don’t heat the vial or add things to it. </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Char char="-"/>
            </a:pPr>
            <a:r>
              <a:rPr lang="en" sz="1200">
                <a:solidFill>
                  <a:srgbClr val="3C78D8"/>
                </a:solidFill>
                <a:latin typeface="Oxygen"/>
                <a:ea typeface="Oxygen"/>
                <a:cs typeface="Oxygen"/>
                <a:sym typeface="Oxygen"/>
              </a:rPr>
              <a:t>Salicylic Acid: essentially harmless, don’t drink it though, ingestion can produce transient hearing loss ...</a:t>
            </a:r>
            <a:endParaRPr sz="1200">
              <a:solidFill>
                <a:srgbClr val="3C78D8"/>
              </a:solidFill>
              <a:latin typeface="Oxygen"/>
              <a:ea typeface="Oxygen"/>
              <a:cs typeface="Oxygen"/>
              <a:sym typeface="Oxygen"/>
            </a:endParaRPr>
          </a:p>
          <a:p>
            <a:pPr indent="0" lvl="0" marL="0" rtl="0" algn="l">
              <a:spcBef>
                <a:spcPts val="0"/>
              </a:spcBef>
              <a:spcAft>
                <a:spcPts val="0"/>
              </a:spcAft>
              <a:buNone/>
            </a:pPr>
            <a:r>
              <a:rPr lang="en" sz="1200">
                <a:solidFill>
                  <a:srgbClr val="3C78D8"/>
                </a:solidFill>
                <a:latin typeface="Oxygen"/>
                <a:ea typeface="Oxygen"/>
                <a:cs typeface="Oxygen"/>
                <a:sym typeface="Oxygen"/>
              </a:rPr>
              <a:t>Prespotted:</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Char char="-"/>
            </a:pPr>
            <a:r>
              <a:rPr lang="en" sz="1200">
                <a:solidFill>
                  <a:srgbClr val="3C78D8"/>
                </a:solidFill>
                <a:latin typeface="Oxygen"/>
                <a:ea typeface="Oxygen"/>
                <a:cs typeface="Oxygen"/>
                <a:sym typeface="Oxygen"/>
              </a:rPr>
              <a:t>Gold nanoparticles (Gold III chloride, HEPES): gold iii chloride is corrosive and moderately toxic, but in nanoparticle form is probably significantly less problematic. It definitely doesn’t seem to be corrosive, though I haven’t tested extensively. I’d suggest gloves and not inhaling possible dust or fumes, but these blocks are not high on the list of concern.</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Char char="-"/>
            </a:pPr>
            <a:r>
              <a:rPr lang="en" sz="1200">
                <a:solidFill>
                  <a:srgbClr val="3C78D8"/>
                </a:solidFill>
                <a:latin typeface="Oxygen"/>
                <a:ea typeface="Oxygen"/>
                <a:cs typeface="Oxygen"/>
                <a:sym typeface="Oxygen"/>
              </a:rPr>
              <a:t>PCC: extremely toxic, known carcinogen, strong oxidizer therefore may cause fires if mixed in sufficient quantity with organic or combustible material. </a:t>
            </a:r>
            <a:endParaRPr sz="1200">
              <a:solidFill>
                <a:srgbClr val="3C78D8"/>
              </a:solidFill>
              <a:latin typeface="Oxygen"/>
              <a:ea typeface="Oxygen"/>
              <a:cs typeface="Oxygen"/>
              <a:sym typeface="Oxygen"/>
            </a:endParaRPr>
          </a:p>
          <a:p>
            <a:pPr indent="0" lvl="0" marL="0" rtl="0" algn="l">
              <a:spcBef>
                <a:spcPts val="0"/>
              </a:spcBef>
              <a:spcAft>
                <a:spcPts val="0"/>
              </a:spcAft>
              <a:buNone/>
            </a:pPr>
            <a:r>
              <a:t/>
            </a:r>
            <a:endParaRPr sz="1200">
              <a:solidFill>
                <a:srgbClr val="3C78D8"/>
              </a:solidFill>
              <a:latin typeface="Oxygen"/>
              <a:ea typeface="Oxygen"/>
              <a:cs typeface="Oxygen"/>
              <a:sym typeface="Oxygen"/>
            </a:endParaRPr>
          </a:p>
          <a:p>
            <a:pPr indent="0" lvl="0" marL="0" rtl="0" algn="l">
              <a:spcBef>
                <a:spcPts val="0"/>
              </a:spcBef>
              <a:spcAft>
                <a:spcPts val="0"/>
              </a:spcAft>
              <a:buNone/>
            </a:pPr>
            <a:r>
              <a:rPr lang="en" sz="1200">
                <a:solidFill>
                  <a:srgbClr val="3C78D8"/>
                </a:solidFill>
                <a:latin typeface="Oxygen"/>
                <a:ea typeface="Oxygen"/>
                <a:cs typeface="Oxygen"/>
                <a:sym typeface="Oxygen"/>
              </a:rPr>
              <a:t>Bottom Line: You probably want a hood or respirator+goggles or stiff breeze for most of the chemicals except nanoparticles and salicylic acid? More so if you are doing a lot at once, 5-10 at once is much less problematic than spotting a whole set (can confirm). You definitely definitely want fume protection for PCC. The prespots are dry which helps a bit with fumes, though. Watch out for dust when adding water to the powder in the vials, however, and when handling the prespotted papers.</a:t>
            </a:r>
            <a:endParaRPr sz="1200">
              <a:solidFill>
                <a:srgbClr val="3C78D8"/>
              </a:solidFill>
              <a:latin typeface="Oxygen"/>
              <a:ea typeface="Oxygen"/>
              <a:cs typeface="Oxygen"/>
              <a:sym typeface="Oxyge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3"/>
          <p:cNvSpPr txBox="1"/>
          <p:nvPr>
            <p:ph idx="4294967295" type="body"/>
          </p:nvPr>
        </p:nvSpPr>
        <p:spPr>
          <a:xfrm>
            <a:off x="394525" y="674025"/>
            <a:ext cx="4468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FFFFF"/>
                </a:solidFill>
                <a:latin typeface="Oxygen"/>
                <a:ea typeface="Oxygen"/>
                <a:cs typeface="Oxygen"/>
                <a:sym typeface="Oxygen"/>
              </a:rPr>
              <a:t>Things to get/prepare that aren’t chemicals:</a:t>
            </a:r>
            <a:endParaRPr sz="1400">
              <a:solidFill>
                <a:srgbClr val="FFFFFF"/>
              </a:solidFill>
              <a:latin typeface="Oxygen"/>
              <a:ea typeface="Oxygen"/>
              <a:cs typeface="Oxygen"/>
              <a:sym typeface="Oxygen"/>
            </a:endParaRPr>
          </a:p>
          <a:p>
            <a:pPr indent="0" lvl="0" marL="0" rtl="0" algn="l">
              <a:spcBef>
                <a:spcPts val="0"/>
              </a:spcBef>
              <a:spcAft>
                <a:spcPts val="0"/>
              </a:spcAft>
              <a:buNone/>
            </a:pPr>
            <a:r>
              <a:t/>
            </a:r>
            <a:endParaRPr sz="1400">
              <a:solidFill>
                <a:srgbClr val="FFFFFF"/>
              </a:solidFill>
              <a:latin typeface="Oxygen"/>
              <a:ea typeface="Oxygen"/>
              <a:cs typeface="Oxygen"/>
              <a:sym typeface="Oxygen"/>
            </a:endParaRPr>
          </a:p>
          <a:p>
            <a:pPr indent="-317500" lvl="0" marL="457200" rtl="0" algn="l">
              <a:spcBef>
                <a:spcPts val="0"/>
              </a:spcBef>
              <a:spcAft>
                <a:spcPts val="0"/>
              </a:spcAft>
              <a:buClr>
                <a:srgbClr val="FFFFFF"/>
              </a:buClr>
              <a:buSzPts val="1400"/>
              <a:buFont typeface="Oxygen"/>
              <a:buChar char="-"/>
            </a:pPr>
            <a:r>
              <a:rPr lang="en" sz="1400">
                <a:solidFill>
                  <a:srgbClr val="FFFFFF"/>
                </a:solidFill>
                <a:latin typeface="Oxygen"/>
                <a:ea typeface="Oxygen"/>
                <a:cs typeface="Oxygen"/>
                <a:sym typeface="Oxygen"/>
              </a:rPr>
              <a:t>Methanol (necessary for the nylon reaction and for preparing HMDA and adipic acid)</a:t>
            </a:r>
            <a:endParaRPr sz="1400">
              <a:solidFill>
                <a:srgbClr val="FFFFFF"/>
              </a:solidFill>
              <a:latin typeface="Oxygen"/>
              <a:ea typeface="Oxygen"/>
              <a:cs typeface="Oxygen"/>
              <a:sym typeface="Oxygen"/>
            </a:endParaRPr>
          </a:p>
          <a:p>
            <a:pPr indent="-317500" lvl="0" marL="457200" rtl="0" algn="l">
              <a:spcBef>
                <a:spcPts val="0"/>
              </a:spcBef>
              <a:spcAft>
                <a:spcPts val="0"/>
              </a:spcAft>
              <a:buClr>
                <a:srgbClr val="FFFFFF"/>
              </a:buClr>
              <a:buSzPts val="1400"/>
              <a:buFont typeface="Oxygen"/>
              <a:buChar char="-"/>
            </a:pPr>
            <a:r>
              <a:rPr lang="en" sz="1400">
                <a:solidFill>
                  <a:srgbClr val="FFFFFF"/>
                </a:solidFill>
                <a:latin typeface="Oxygen"/>
                <a:ea typeface="Oxygen"/>
                <a:cs typeface="Oxygen"/>
                <a:sym typeface="Oxygen"/>
              </a:rPr>
              <a:t>Ethanol (backup for the bioreactor if something doesn’t work quite as expected and it’s not good for synthesis)</a:t>
            </a:r>
            <a:endParaRPr sz="1400">
              <a:solidFill>
                <a:srgbClr val="FFFFFF"/>
              </a:solidFill>
              <a:latin typeface="Oxygen"/>
              <a:ea typeface="Oxygen"/>
              <a:cs typeface="Oxygen"/>
              <a:sym typeface="Oxygen"/>
            </a:endParaRPr>
          </a:p>
          <a:p>
            <a:pPr indent="-317500" lvl="0" marL="457200" rtl="0" algn="l">
              <a:spcBef>
                <a:spcPts val="0"/>
              </a:spcBef>
              <a:spcAft>
                <a:spcPts val="0"/>
              </a:spcAft>
              <a:buClr>
                <a:srgbClr val="FFFFFF"/>
              </a:buClr>
              <a:buSzPts val="1400"/>
              <a:buFont typeface="Oxygen"/>
              <a:buChar char="-"/>
            </a:pPr>
            <a:r>
              <a:rPr lang="en" sz="1400">
                <a:solidFill>
                  <a:srgbClr val="FFFFFF"/>
                </a:solidFill>
                <a:latin typeface="Oxygen"/>
                <a:ea typeface="Oxygen"/>
                <a:cs typeface="Oxygen"/>
                <a:sym typeface="Oxygen"/>
              </a:rPr>
              <a:t>Saran wrap or similar clingwrap to create an air-tight seal around the bioreactor during fermentation.</a:t>
            </a:r>
            <a:endParaRPr sz="1400">
              <a:solidFill>
                <a:srgbClr val="FFFFFF"/>
              </a:solidFill>
              <a:latin typeface="Oxygen"/>
              <a:ea typeface="Oxygen"/>
              <a:cs typeface="Oxygen"/>
              <a:sym typeface="Oxygen"/>
            </a:endParaRPr>
          </a:p>
          <a:p>
            <a:pPr indent="-317500" lvl="0" marL="457200" rtl="0" algn="l">
              <a:spcBef>
                <a:spcPts val="0"/>
              </a:spcBef>
              <a:spcAft>
                <a:spcPts val="0"/>
              </a:spcAft>
              <a:buClr>
                <a:srgbClr val="FFFFFF"/>
              </a:buClr>
              <a:buSzPts val="1400"/>
              <a:buFont typeface="Oxygen"/>
              <a:buChar char="-"/>
            </a:pPr>
            <a:r>
              <a:rPr lang="en" sz="1400">
                <a:solidFill>
                  <a:srgbClr val="FFFFFF"/>
                </a:solidFill>
                <a:latin typeface="Oxygen"/>
                <a:ea typeface="Oxygen"/>
                <a:cs typeface="Oxygen"/>
                <a:sym typeface="Oxygen"/>
              </a:rPr>
              <a:t>Table sugar or lab glucose for feeding the yeast.</a:t>
            </a:r>
            <a:endParaRPr sz="1400">
              <a:solidFill>
                <a:srgbClr val="FFFFFF"/>
              </a:solidFill>
              <a:latin typeface="Oxygen"/>
              <a:ea typeface="Oxygen"/>
              <a:cs typeface="Oxygen"/>
              <a:sym typeface="Oxygen"/>
            </a:endParaRPr>
          </a:p>
          <a:p>
            <a:pPr indent="0" lvl="0" marL="0" rtl="0" algn="l">
              <a:spcBef>
                <a:spcPts val="0"/>
              </a:spcBef>
              <a:spcAft>
                <a:spcPts val="0"/>
              </a:spcAft>
              <a:buNone/>
            </a:pPr>
            <a:r>
              <a:t/>
            </a:r>
            <a:endParaRPr sz="1400">
              <a:solidFill>
                <a:srgbClr val="FFFFFF"/>
              </a:solidFill>
              <a:latin typeface="Oxygen"/>
              <a:ea typeface="Oxygen"/>
              <a:cs typeface="Oxygen"/>
              <a:sym typeface="Oxygen"/>
            </a:endParaRPr>
          </a:p>
          <a:p>
            <a:pPr indent="0" lvl="0" marL="0" rtl="0" algn="l">
              <a:spcBef>
                <a:spcPts val="0"/>
              </a:spcBef>
              <a:spcAft>
                <a:spcPts val="0"/>
              </a:spcAft>
              <a:buNone/>
            </a:pPr>
            <a:r>
              <a:rPr lang="en" sz="1400">
                <a:solidFill>
                  <a:srgbClr val="FFFFFF"/>
                </a:solidFill>
                <a:latin typeface="Oxygen"/>
                <a:ea typeface="Oxygen"/>
                <a:cs typeface="Oxygen"/>
                <a:sym typeface="Oxygen"/>
              </a:rPr>
              <a:t>Let us know if there are any issues with these, and we can look into options for substitution.</a:t>
            </a:r>
            <a:endParaRPr sz="1400">
              <a:solidFill>
                <a:srgbClr val="FFFFFF"/>
              </a:solidFill>
              <a:latin typeface="Oxygen"/>
              <a:ea typeface="Oxygen"/>
              <a:cs typeface="Oxygen"/>
              <a:sym typeface="Oxygen"/>
            </a:endParaRPr>
          </a:p>
          <a:p>
            <a:pPr indent="0" lvl="0" marL="0" rtl="0" algn="l">
              <a:spcBef>
                <a:spcPts val="0"/>
              </a:spcBef>
              <a:spcAft>
                <a:spcPts val="0"/>
              </a:spcAft>
              <a:buNone/>
            </a:pPr>
            <a:r>
              <a:rPr lang="en" sz="1400">
                <a:solidFill>
                  <a:srgbClr val="FFFFFF"/>
                </a:solidFill>
                <a:latin typeface="Oxygen"/>
                <a:ea typeface="Oxygen"/>
                <a:cs typeface="Oxygen"/>
                <a:sym typeface="Oxygen"/>
              </a:rPr>
              <a:t> </a:t>
            </a:r>
            <a:endParaRPr sz="1400">
              <a:solidFill>
                <a:srgbClr val="FFFFFF"/>
              </a:solidFill>
              <a:latin typeface="Oxygen"/>
              <a:ea typeface="Oxygen"/>
              <a:cs typeface="Oxygen"/>
              <a:sym typeface="Oxygen"/>
            </a:endParaRPr>
          </a:p>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4"/>
          <p:cNvSpPr txBox="1"/>
          <p:nvPr>
            <p:ph type="title"/>
          </p:nvPr>
        </p:nvSpPr>
        <p:spPr>
          <a:xfrm>
            <a:off x="311700" y="122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00"/>
                </a:solidFill>
                <a:latin typeface="Oxygen"/>
                <a:ea typeface="Oxygen"/>
                <a:cs typeface="Oxygen"/>
                <a:sym typeface="Oxygen"/>
              </a:rPr>
              <a:t>Bioreactor Setup &amp; Inoculation</a:t>
            </a:r>
            <a:endParaRPr sz="1800">
              <a:solidFill>
                <a:srgbClr val="FFFF00"/>
              </a:solidFill>
              <a:latin typeface="Oxygen"/>
              <a:ea typeface="Oxygen"/>
              <a:cs typeface="Oxygen"/>
              <a:sym typeface="Oxygen"/>
            </a:endParaRPr>
          </a:p>
        </p:txBody>
      </p:sp>
      <p:sp>
        <p:nvSpPr>
          <p:cNvPr id="237" name="Google Shape;237;p24"/>
          <p:cNvSpPr txBox="1"/>
          <p:nvPr>
            <p:ph idx="1" type="body"/>
          </p:nvPr>
        </p:nvSpPr>
        <p:spPr>
          <a:xfrm>
            <a:off x="311700" y="488800"/>
            <a:ext cx="8520600" cy="4244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3C78D8"/>
              </a:buClr>
              <a:buSzPts val="1100"/>
              <a:buFont typeface="Oxygen"/>
              <a:buAutoNum type="romanUcPeriod"/>
            </a:pPr>
            <a:r>
              <a:rPr lang="en" sz="1100">
                <a:solidFill>
                  <a:srgbClr val="3C78D8"/>
                </a:solidFill>
                <a:latin typeface="Oxygen"/>
                <a:ea typeface="Oxygen"/>
                <a:cs typeface="Oxygen"/>
                <a:sym typeface="Oxygen"/>
              </a:rPr>
              <a:t>Bioreactor Initial Setup timeline:</a:t>
            </a:r>
            <a:endParaRPr sz="1100">
              <a:solidFill>
                <a:srgbClr val="3C78D8"/>
              </a:solidFill>
              <a:latin typeface="Oxygen"/>
              <a:ea typeface="Oxygen"/>
              <a:cs typeface="Oxygen"/>
              <a:sym typeface="Oxygen"/>
            </a:endParaRPr>
          </a:p>
          <a:p>
            <a:pPr indent="-298450" lvl="1" marL="914400" rtl="0" algn="l">
              <a:spcBef>
                <a:spcPts val="0"/>
              </a:spcBef>
              <a:spcAft>
                <a:spcPts val="0"/>
              </a:spcAft>
              <a:buClr>
                <a:srgbClr val="3C78D8"/>
              </a:buClr>
              <a:buSzPts val="1100"/>
              <a:buFont typeface="Oxygen"/>
              <a:buAutoNum type="alphaUcPeriod"/>
            </a:pPr>
            <a:r>
              <a:rPr lang="en" sz="1100">
                <a:solidFill>
                  <a:srgbClr val="3C78D8"/>
                </a:solidFill>
                <a:latin typeface="Oxygen"/>
                <a:ea typeface="Oxygen"/>
                <a:cs typeface="Oxygen"/>
                <a:sym typeface="Oxygen"/>
              </a:rPr>
              <a:t>Option 1. *ideal*</a:t>
            </a:r>
            <a:endParaRPr sz="1100">
              <a:solidFill>
                <a:srgbClr val="3C78D8"/>
              </a:solidFill>
              <a:latin typeface="Oxygen"/>
              <a:ea typeface="Oxygen"/>
              <a:cs typeface="Oxygen"/>
              <a:sym typeface="Oxygen"/>
            </a:endParaRPr>
          </a:p>
          <a:p>
            <a:pPr indent="-298450" lvl="2" marL="1371600" rtl="0" algn="l">
              <a:spcBef>
                <a:spcPts val="0"/>
              </a:spcBef>
              <a:spcAft>
                <a:spcPts val="0"/>
              </a:spcAft>
              <a:buClr>
                <a:srgbClr val="3C78D8"/>
              </a:buClr>
              <a:buSzPts val="1100"/>
              <a:buFont typeface="Oxygen"/>
              <a:buAutoNum type="arabicPeriod"/>
            </a:pPr>
            <a:r>
              <a:rPr lang="en" sz="1100">
                <a:solidFill>
                  <a:srgbClr val="3C78D8"/>
                </a:solidFill>
                <a:latin typeface="Oxygen"/>
                <a:ea typeface="Oxygen"/>
                <a:cs typeface="Oxygen"/>
                <a:sym typeface="Oxygen"/>
              </a:rPr>
              <a:t>24 hours before class time, fill growth media tube with water (preferably sterile dH20 or bottled water, but tap water would also work). Shake until mixed, pour into bioreactor, and add about 2mL (</a:t>
            </a:r>
            <a:r>
              <a:rPr b="1" lang="en" sz="1100">
                <a:solidFill>
                  <a:srgbClr val="3C78D8"/>
                </a:solidFill>
                <a:latin typeface="Oxygen"/>
                <a:ea typeface="Oxygen"/>
                <a:cs typeface="Oxygen"/>
                <a:sym typeface="Oxygen"/>
              </a:rPr>
              <a:t>height in the tube</a:t>
            </a:r>
            <a:r>
              <a:rPr lang="en" sz="1100">
                <a:solidFill>
                  <a:srgbClr val="3C78D8"/>
                </a:solidFill>
                <a:latin typeface="Oxygen"/>
                <a:ea typeface="Oxygen"/>
                <a:cs typeface="Oxygen"/>
                <a:sym typeface="Oxygen"/>
              </a:rPr>
              <a:t>) of dry yeast to the bioreactor. Keep in a decently warm place (not near AC’s or in fridges, room temp is okay) for 8-12 hours.  </a:t>
            </a:r>
            <a:endParaRPr sz="1100">
              <a:solidFill>
                <a:srgbClr val="3C78D8"/>
              </a:solidFill>
              <a:latin typeface="Oxygen"/>
              <a:ea typeface="Oxygen"/>
              <a:cs typeface="Oxygen"/>
              <a:sym typeface="Oxygen"/>
            </a:endParaRPr>
          </a:p>
          <a:p>
            <a:pPr indent="-298450" lvl="2" marL="1371600" rtl="0" algn="l">
              <a:spcBef>
                <a:spcPts val="0"/>
              </a:spcBef>
              <a:spcAft>
                <a:spcPts val="0"/>
              </a:spcAft>
              <a:buClr>
                <a:srgbClr val="3C78D8"/>
              </a:buClr>
              <a:buSzPts val="1100"/>
              <a:buFont typeface="Oxygen"/>
              <a:buAutoNum type="arabicPeriod"/>
            </a:pPr>
            <a:r>
              <a:rPr lang="en" sz="1100">
                <a:solidFill>
                  <a:srgbClr val="3C78D8"/>
                </a:solidFill>
                <a:latin typeface="Oxygen"/>
                <a:ea typeface="Oxygen"/>
                <a:cs typeface="Oxygen"/>
                <a:sym typeface="Oxygen"/>
              </a:rPr>
              <a:t>12 hours or so before class time, take student bioreactors (or any that you want to undergo fermentation), add about a tablespoon of sugar (more -&gt; faster fermentation, more ethanol, but don’t overdo the ratio because it can be overwhelming to the yeast). Close the lid and wrap the bioreactor with plastic wrap or parafilm so that it is mostly insulated from airflow -- oxygen deprivation drives fermentation.</a:t>
            </a:r>
            <a:endParaRPr sz="1100">
              <a:solidFill>
                <a:srgbClr val="3C78D8"/>
              </a:solidFill>
              <a:latin typeface="Oxygen"/>
              <a:ea typeface="Oxygen"/>
              <a:cs typeface="Oxygen"/>
              <a:sym typeface="Oxygen"/>
            </a:endParaRPr>
          </a:p>
          <a:p>
            <a:pPr indent="-298450" lvl="2" marL="1371600" rtl="0" algn="l">
              <a:spcBef>
                <a:spcPts val="0"/>
              </a:spcBef>
              <a:spcAft>
                <a:spcPts val="0"/>
              </a:spcAft>
              <a:buClr>
                <a:srgbClr val="3C78D8"/>
              </a:buClr>
              <a:buSzPts val="1100"/>
              <a:buFont typeface="Oxygen"/>
              <a:buAutoNum type="arabicPeriod"/>
            </a:pPr>
            <a:r>
              <a:rPr lang="en" sz="1100">
                <a:solidFill>
                  <a:srgbClr val="3C78D8"/>
                </a:solidFill>
                <a:latin typeface="Oxygen"/>
                <a:ea typeface="Oxygen"/>
                <a:cs typeface="Oxygen"/>
                <a:sym typeface="Oxygen"/>
              </a:rPr>
              <a:t>Add sugar to the teacher bioreactor just before class time, if you would like a valid comparison with the fermented bioreactors. </a:t>
            </a:r>
            <a:endParaRPr sz="1100">
              <a:solidFill>
                <a:srgbClr val="3C78D8"/>
              </a:solidFill>
              <a:latin typeface="Oxygen"/>
              <a:ea typeface="Oxygen"/>
              <a:cs typeface="Oxygen"/>
              <a:sym typeface="Oxygen"/>
            </a:endParaRPr>
          </a:p>
          <a:p>
            <a:pPr indent="-298450" lvl="1" marL="914400" rtl="0" algn="l">
              <a:spcBef>
                <a:spcPts val="0"/>
              </a:spcBef>
              <a:spcAft>
                <a:spcPts val="0"/>
              </a:spcAft>
              <a:buClr>
                <a:srgbClr val="3C78D8"/>
              </a:buClr>
              <a:buSzPts val="1100"/>
              <a:buFont typeface="Oxygen"/>
              <a:buAutoNum type="alphaUcPeriod"/>
            </a:pPr>
            <a:r>
              <a:rPr lang="en" sz="1100">
                <a:solidFill>
                  <a:srgbClr val="3C78D8"/>
                </a:solidFill>
                <a:latin typeface="Oxygen"/>
                <a:ea typeface="Oxygen"/>
                <a:cs typeface="Oxygen"/>
                <a:sym typeface="Oxygen"/>
              </a:rPr>
              <a:t>Option 2. *if necessary*</a:t>
            </a:r>
            <a:endParaRPr sz="1100">
              <a:solidFill>
                <a:srgbClr val="3C78D8"/>
              </a:solidFill>
              <a:latin typeface="Oxygen"/>
              <a:ea typeface="Oxygen"/>
              <a:cs typeface="Oxygen"/>
              <a:sym typeface="Oxygen"/>
            </a:endParaRPr>
          </a:p>
          <a:p>
            <a:pPr indent="-298450" lvl="2" marL="1371600" rtl="0" algn="l">
              <a:spcBef>
                <a:spcPts val="0"/>
              </a:spcBef>
              <a:spcAft>
                <a:spcPts val="0"/>
              </a:spcAft>
              <a:buClr>
                <a:srgbClr val="3C78D8"/>
              </a:buClr>
              <a:buSzPts val="1100"/>
              <a:buFont typeface="Oxygen"/>
              <a:buAutoNum type="arabicPeriod"/>
            </a:pPr>
            <a:r>
              <a:rPr lang="en" sz="1100">
                <a:solidFill>
                  <a:srgbClr val="3C78D8"/>
                </a:solidFill>
                <a:latin typeface="Oxygen"/>
                <a:ea typeface="Oxygen"/>
                <a:cs typeface="Oxygen"/>
                <a:sym typeface="Oxygen"/>
              </a:rPr>
              <a:t>At least 6-8 hours before class time, fill growth media tube with water (preferably sterile dH20 or bottled water, but tap water would also work). Shake until mixed, pour into bioreactor, and add about 2mL (</a:t>
            </a:r>
            <a:r>
              <a:rPr b="1" lang="en" sz="1100">
                <a:solidFill>
                  <a:srgbClr val="3C78D8"/>
                </a:solidFill>
                <a:latin typeface="Oxygen"/>
                <a:ea typeface="Oxygen"/>
                <a:cs typeface="Oxygen"/>
                <a:sym typeface="Oxygen"/>
              </a:rPr>
              <a:t>height in the tube</a:t>
            </a:r>
            <a:r>
              <a:rPr lang="en" sz="1100">
                <a:solidFill>
                  <a:srgbClr val="3C78D8"/>
                </a:solidFill>
                <a:latin typeface="Oxygen"/>
                <a:ea typeface="Oxygen"/>
                <a:cs typeface="Oxygen"/>
                <a:sym typeface="Oxygen"/>
              </a:rPr>
              <a:t>) of dry yeast to the bioreactor. Add about a tablespoon of sugar to the student bioreactors (or any you want to undergo fermentation), and wrap in plastic wrap to prevent airflow. Add sugar to the teacher bioreactor just before class time. </a:t>
            </a:r>
            <a:endParaRPr sz="1100">
              <a:solidFill>
                <a:srgbClr val="3C78D8"/>
              </a:solidFill>
              <a:latin typeface="Oxygen"/>
              <a:ea typeface="Oxygen"/>
              <a:cs typeface="Oxygen"/>
              <a:sym typeface="Oxygen"/>
            </a:endParaRPr>
          </a:p>
          <a:p>
            <a:pPr indent="-298450" lvl="1" marL="914400" rtl="0" algn="l">
              <a:spcBef>
                <a:spcPts val="0"/>
              </a:spcBef>
              <a:spcAft>
                <a:spcPts val="0"/>
              </a:spcAft>
              <a:buClr>
                <a:srgbClr val="3C78D8"/>
              </a:buClr>
              <a:buSzPts val="1100"/>
              <a:buFont typeface="Oxygen"/>
              <a:buAutoNum type="alphaUcPeriod"/>
            </a:pPr>
            <a:r>
              <a:rPr lang="en" sz="1100">
                <a:solidFill>
                  <a:srgbClr val="3C78D8"/>
                </a:solidFill>
                <a:latin typeface="Oxygen"/>
                <a:ea typeface="Oxygen"/>
                <a:cs typeface="Oxygen"/>
                <a:sym typeface="Oxygen"/>
              </a:rPr>
              <a:t>NOTE: Once you add sugar to the bioreactor, it may ferment. You theoretically should be able to prevent this by exposing the bioreactor to air, but it’s not guaranteed in my experience, so you might want to try adding sugar just to one teacher bioreactor per classroom per day, so there’s always a fresh one for students to compare to.</a:t>
            </a:r>
            <a:endParaRPr sz="1100">
              <a:solidFill>
                <a:srgbClr val="3C78D8"/>
              </a:solidFill>
              <a:latin typeface="Oxygen"/>
              <a:ea typeface="Oxygen"/>
              <a:cs typeface="Oxygen"/>
              <a:sym typeface="Oxyge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5"/>
          <p:cNvSpPr txBox="1"/>
          <p:nvPr>
            <p:ph type="title"/>
          </p:nvPr>
        </p:nvSpPr>
        <p:spPr>
          <a:xfrm>
            <a:off x="311700" y="122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00"/>
                </a:solidFill>
                <a:latin typeface="Oxygen"/>
                <a:ea typeface="Oxygen"/>
                <a:cs typeface="Oxygen"/>
                <a:sym typeface="Oxygen"/>
              </a:rPr>
              <a:t>Setup Each Night before Class (1/2):</a:t>
            </a:r>
            <a:endParaRPr sz="2400">
              <a:solidFill>
                <a:srgbClr val="FFFF00"/>
              </a:solidFill>
              <a:latin typeface="Oxygen"/>
              <a:ea typeface="Oxygen"/>
              <a:cs typeface="Oxygen"/>
              <a:sym typeface="Oxygen"/>
            </a:endParaRPr>
          </a:p>
        </p:txBody>
      </p:sp>
      <p:sp>
        <p:nvSpPr>
          <p:cNvPr id="243" name="Google Shape;243;p25"/>
          <p:cNvSpPr txBox="1"/>
          <p:nvPr>
            <p:ph idx="1" type="body"/>
          </p:nvPr>
        </p:nvSpPr>
        <p:spPr>
          <a:xfrm>
            <a:off x="311700" y="752300"/>
            <a:ext cx="8520600" cy="4244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3C78D8"/>
              </a:buClr>
              <a:buSzPts val="1200"/>
              <a:buFont typeface="Oxygen"/>
              <a:buAutoNum type="romanUcPeriod"/>
            </a:pPr>
            <a:r>
              <a:rPr lang="en" sz="1200">
                <a:solidFill>
                  <a:srgbClr val="3C78D8"/>
                </a:solidFill>
                <a:latin typeface="Oxygen"/>
                <a:ea typeface="Oxygen"/>
                <a:cs typeface="Oxygen"/>
                <a:sym typeface="Oxygen"/>
              </a:rPr>
              <a:t>Pre-spot anything that hasn’t been prespotted (see previous instructions and key)</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AutoNum type="romanUcPeriod"/>
            </a:pPr>
            <a:r>
              <a:rPr lang="en" sz="1200">
                <a:solidFill>
                  <a:srgbClr val="3C78D8"/>
                </a:solidFill>
                <a:latin typeface="Oxygen"/>
                <a:ea typeface="Oxygen"/>
                <a:cs typeface="Oxygen"/>
                <a:sym typeface="Oxygen"/>
              </a:rPr>
              <a:t>Clean up blocks. **Preferable to do this in a lab or classroom setting rather than in a hotel or living space, though if you are careful to avoid contamination and fumes you can probably figure out a way. </a:t>
            </a:r>
            <a:endParaRPr sz="1200">
              <a:solidFill>
                <a:srgbClr val="3C78D8"/>
              </a:solidFill>
              <a:latin typeface="Oxygen"/>
              <a:ea typeface="Oxygen"/>
              <a:cs typeface="Oxygen"/>
              <a:sym typeface="Oxygen"/>
            </a:endParaRPr>
          </a:p>
          <a:p>
            <a:pPr indent="-304800" lvl="1" marL="914400" rtl="0" algn="l">
              <a:spcBef>
                <a:spcPts val="0"/>
              </a:spcBef>
              <a:spcAft>
                <a:spcPts val="0"/>
              </a:spcAft>
              <a:buClr>
                <a:srgbClr val="3C78D8"/>
              </a:buClr>
              <a:buSzPts val="1200"/>
              <a:buFont typeface="Oxygen"/>
              <a:buAutoNum type="alphaUcPeriod"/>
            </a:pPr>
            <a:r>
              <a:rPr lang="en" sz="1200">
                <a:solidFill>
                  <a:srgbClr val="3C78D8"/>
                </a:solidFill>
                <a:latin typeface="Oxygen"/>
                <a:ea typeface="Oxygen"/>
                <a:cs typeface="Oxygen"/>
                <a:sym typeface="Oxygen"/>
              </a:rPr>
              <a:t>If not done by teachers: Remove old papers from blocks, and if possible (in a lab space), soak in water to dilute chemicals from blocks and lower risk of interaction with environment after disposal. Dispose of water and papers in an appropriate chemical disposal (*not* a regular sink, the water system isn’t designed to remove those kinds of chemicals during water treatment). </a:t>
            </a:r>
            <a:endParaRPr sz="1200">
              <a:solidFill>
                <a:srgbClr val="3C78D8"/>
              </a:solidFill>
              <a:latin typeface="Oxygen"/>
              <a:ea typeface="Oxygen"/>
              <a:cs typeface="Oxygen"/>
              <a:sym typeface="Oxygen"/>
            </a:endParaRPr>
          </a:p>
          <a:p>
            <a:pPr indent="-304800" lvl="1" marL="914400" rtl="0" algn="l">
              <a:spcBef>
                <a:spcPts val="0"/>
              </a:spcBef>
              <a:spcAft>
                <a:spcPts val="0"/>
              </a:spcAft>
              <a:buClr>
                <a:srgbClr val="3C78D8"/>
              </a:buClr>
              <a:buSzPts val="1200"/>
              <a:buFont typeface="Oxygen"/>
              <a:buAutoNum type="alphaUcPeriod"/>
            </a:pPr>
            <a:r>
              <a:rPr lang="en" sz="1200">
                <a:solidFill>
                  <a:srgbClr val="3C78D8"/>
                </a:solidFill>
                <a:latin typeface="Oxygen"/>
                <a:ea typeface="Oxygen"/>
                <a:cs typeface="Oxygen"/>
                <a:sym typeface="Oxygen"/>
              </a:rPr>
              <a:t>If you can’t soak the block papers or don’t have access to an appropriate chemical disposal, you can place like block papers together (e.g. PCC with PCC, KMNO4 with KMNO4) in ziplock freezer bags (thick plastic) and keep somewhere cool until you can access proper disposal. </a:t>
            </a:r>
            <a:endParaRPr sz="1200">
              <a:solidFill>
                <a:srgbClr val="3C78D8"/>
              </a:solidFill>
              <a:latin typeface="Oxygen"/>
              <a:ea typeface="Oxygen"/>
              <a:cs typeface="Oxygen"/>
              <a:sym typeface="Oxygen"/>
            </a:endParaRPr>
          </a:p>
          <a:p>
            <a:pPr indent="-304800" lvl="1" marL="914400" rtl="0" algn="l">
              <a:spcBef>
                <a:spcPts val="0"/>
              </a:spcBef>
              <a:spcAft>
                <a:spcPts val="0"/>
              </a:spcAft>
              <a:buClr>
                <a:srgbClr val="3C78D8"/>
              </a:buClr>
              <a:buSzPts val="1200"/>
              <a:buFont typeface="Oxygen"/>
              <a:buAutoNum type="alphaUcPeriod"/>
            </a:pPr>
            <a:r>
              <a:rPr lang="en" sz="1200">
                <a:solidFill>
                  <a:srgbClr val="3C78D8"/>
                </a:solidFill>
                <a:latin typeface="Oxygen"/>
                <a:ea typeface="Oxygen"/>
                <a:cs typeface="Oxygen"/>
                <a:sym typeface="Oxygen"/>
              </a:rPr>
              <a:t>The salicylic acid block alone is safe to dispose of in a regular trash. Yeast and media is also safe to dispose of in a regular trash or sink. </a:t>
            </a:r>
            <a:endParaRPr sz="1200">
              <a:solidFill>
                <a:srgbClr val="3C78D8"/>
              </a:solidFill>
              <a:latin typeface="Oxygen"/>
              <a:ea typeface="Oxygen"/>
              <a:cs typeface="Oxygen"/>
              <a:sym typeface="Oxygen"/>
            </a:endParaRPr>
          </a:p>
          <a:p>
            <a:pPr indent="-304800" lvl="1" marL="914400" rtl="0" algn="l">
              <a:spcBef>
                <a:spcPts val="0"/>
              </a:spcBef>
              <a:spcAft>
                <a:spcPts val="0"/>
              </a:spcAft>
              <a:buClr>
                <a:srgbClr val="3C78D8"/>
              </a:buClr>
              <a:buSzPts val="1200"/>
              <a:buFont typeface="Oxygen"/>
              <a:buAutoNum type="alphaUcPeriod"/>
            </a:pPr>
            <a:r>
              <a:rPr lang="en" sz="1200">
                <a:solidFill>
                  <a:srgbClr val="3C78D8"/>
                </a:solidFill>
                <a:latin typeface="Oxygen"/>
                <a:ea typeface="Oxygen"/>
                <a:cs typeface="Oxygen"/>
                <a:sym typeface="Oxygen"/>
              </a:rPr>
              <a:t>Place blocks themselves in a bottle or bowl, add dish soap or all-purpose cleaner, and (over a chemical-safe sink) run water into the container, allowing the blocks to slosh around (think homemade dishwasher). Hot/cold water doesn’t matter. If available, spraying the blocks down with ethanol or isopropanol spray will help to remove things that don’t remove easily with water. *Please note, the PCC blocks may not come clean, PCC leaves a very strong residue. Don’t worry too much about this, you can just use those blocks only for PCC.* It’s okay to mix blocks together for this wash step! There’s very little chemical on them and a lot of water.</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AutoNum type="romanUcPeriod"/>
            </a:pPr>
            <a:r>
              <a:rPr lang="en" sz="1200">
                <a:solidFill>
                  <a:srgbClr val="3C78D8"/>
                </a:solidFill>
                <a:latin typeface="Oxygen"/>
                <a:ea typeface="Oxygen"/>
                <a:cs typeface="Oxygen"/>
                <a:sym typeface="Oxygen"/>
              </a:rPr>
              <a:t>Set blocks up for the next day with the same pattern of spots/lids. </a:t>
            </a:r>
            <a:endParaRPr sz="1200">
              <a:solidFill>
                <a:srgbClr val="3C78D8"/>
              </a:solidFill>
              <a:latin typeface="Oxygen"/>
              <a:ea typeface="Oxygen"/>
              <a:cs typeface="Oxygen"/>
              <a:sym typeface="Oxyge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26"/>
          <p:cNvSpPr txBox="1"/>
          <p:nvPr>
            <p:ph type="title"/>
          </p:nvPr>
        </p:nvSpPr>
        <p:spPr>
          <a:xfrm>
            <a:off x="311700" y="122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00"/>
                </a:solidFill>
                <a:latin typeface="Oxygen"/>
                <a:ea typeface="Oxygen"/>
                <a:cs typeface="Oxygen"/>
                <a:sym typeface="Oxygen"/>
              </a:rPr>
              <a:t>Setup Each Night before Class (2/2):</a:t>
            </a:r>
            <a:endParaRPr sz="2400">
              <a:solidFill>
                <a:srgbClr val="FFFF00"/>
              </a:solidFill>
              <a:latin typeface="Oxygen"/>
              <a:ea typeface="Oxygen"/>
              <a:cs typeface="Oxygen"/>
              <a:sym typeface="Oxygen"/>
            </a:endParaRPr>
          </a:p>
        </p:txBody>
      </p:sp>
      <p:sp>
        <p:nvSpPr>
          <p:cNvPr id="249" name="Google Shape;249;p26"/>
          <p:cNvSpPr txBox="1"/>
          <p:nvPr>
            <p:ph idx="1" type="body"/>
          </p:nvPr>
        </p:nvSpPr>
        <p:spPr>
          <a:xfrm>
            <a:off x="311700" y="752300"/>
            <a:ext cx="8520600" cy="424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C78D8"/>
                </a:solidFill>
                <a:latin typeface="Oxygen"/>
                <a:ea typeface="Oxygen"/>
                <a:cs typeface="Oxygen"/>
                <a:sym typeface="Oxygen"/>
              </a:rPr>
              <a:t>IV. Check the bioreactors. The student bioreactors should be fermenting, so they should be wrapped with airtight plastic wrap. You may want to add an extra tablespoon of sugar every other day to keep the fermentation going (though not too often, as the yeast may not be able to keep up). If the bread smell starts to go away, definitely add some sugar, and consider pouring off some of the ethanol from the top of the bioreactor -- ethanol is bad for yeast, even though they make it. Any bioreactors that aren’t fermenting should have air. All should be in a relatively warm place to continue growth (no fridges or direct AC)</a:t>
            </a:r>
            <a:endParaRPr sz="1200">
              <a:solidFill>
                <a:srgbClr val="3C78D8"/>
              </a:solidFill>
              <a:latin typeface="Oxygen"/>
              <a:ea typeface="Oxygen"/>
              <a:cs typeface="Oxygen"/>
              <a:sym typeface="Oxygen"/>
            </a:endParaRPr>
          </a:p>
          <a:p>
            <a:pPr indent="0" lvl="0" marL="0" rtl="0" algn="l">
              <a:spcBef>
                <a:spcPts val="0"/>
              </a:spcBef>
              <a:spcAft>
                <a:spcPts val="0"/>
              </a:spcAft>
              <a:buNone/>
            </a:pPr>
            <a:r>
              <a:t/>
            </a:r>
            <a:endParaRPr sz="1200">
              <a:solidFill>
                <a:srgbClr val="3C78D8"/>
              </a:solidFill>
              <a:latin typeface="Oxygen"/>
              <a:ea typeface="Oxygen"/>
              <a:cs typeface="Oxygen"/>
              <a:sym typeface="Oxygen"/>
            </a:endParaRPr>
          </a:p>
          <a:p>
            <a:pPr indent="0" lvl="0" marL="0" rtl="0" algn="l">
              <a:spcBef>
                <a:spcPts val="0"/>
              </a:spcBef>
              <a:spcAft>
                <a:spcPts val="0"/>
              </a:spcAft>
              <a:buNone/>
            </a:pPr>
            <a:r>
              <a:rPr lang="en" sz="1200">
                <a:solidFill>
                  <a:srgbClr val="3C78D8"/>
                </a:solidFill>
                <a:latin typeface="Oxygen"/>
                <a:ea typeface="Oxygen"/>
                <a:cs typeface="Oxygen"/>
                <a:sym typeface="Oxygen"/>
              </a:rPr>
              <a:t>	</a:t>
            </a:r>
            <a:endParaRPr sz="1200">
              <a:solidFill>
                <a:srgbClr val="3C78D8"/>
              </a:solidFill>
              <a:latin typeface="Oxygen"/>
              <a:ea typeface="Oxygen"/>
              <a:cs typeface="Oxygen"/>
              <a:sym typeface="Oxyge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pic>
        <p:nvPicPr>
          <p:cNvPr id="60" name="Google Shape;60;p14"/>
          <p:cNvPicPr preferRelativeResize="0"/>
          <p:nvPr/>
        </p:nvPicPr>
        <p:blipFill rotWithShape="1">
          <a:blip r:embed="rId3">
            <a:alphaModFix/>
          </a:blip>
          <a:srcRect b="17950" l="0" r="8650" t="8117"/>
          <a:stretch/>
        </p:blipFill>
        <p:spPr>
          <a:xfrm rot="10800000">
            <a:off x="2124750" y="1248525"/>
            <a:ext cx="4894500" cy="2971050"/>
          </a:xfrm>
          <a:prstGeom prst="rect">
            <a:avLst/>
          </a:prstGeom>
          <a:noFill/>
          <a:ln>
            <a:noFill/>
          </a:ln>
        </p:spPr>
      </p:pic>
      <p:sp>
        <p:nvSpPr>
          <p:cNvPr id="61" name="Google Shape;61;p14"/>
          <p:cNvSpPr txBox="1"/>
          <p:nvPr/>
        </p:nvSpPr>
        <p:spPr>
          <a:xfrm>
            <a:off x="427200" y="1017400"/>
            <a:ext cx="9345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Tweezers</a:t>
            </a:r>
            <a:endParaRPr>
              <a:solidFill>
                <a:srgbClr val="FFFFFF"/>
              </a:solidFill>
              <a:latin typeface="Oxygen"/>
              <a:ea typeface="Oxygen"/>
              <a:cs typeface="Oxygen"/>
              <a:sym typeface="Oxygen"/>
            </a:endParaRPr>
          </a:p>
        </p:txBody>
      </p:sp>
      <p:sp>
        <p:nvSpPr>
          <p:cNvPr id="62" name="Google Shape;62;p14"/>
          <p:cNvSpPr txBox="1"/>
          <p:nvPr/>
        </p:nvSpPr>
        <p:spPr>
          <a:xfrm>
            <a:off x="427200" y="1704875"/>
            <a:ext cx="13956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Color Sensors</a:t>
            </a:r>
            <a:endParaRPr>
              <a:solidFill>
                <a:srgbClr val="FFFFFF"/>
              </a:solidFill>
              <a:latin typeface="Oxygen"/>
              <a:ea typeface="Oxygen"/>
              <a:cs typeface="Oxygen"/>
              <a:sym typeface="Oxygen"/>
            </a:endParaRPr>
          </a:p>
        </p:txBody>
      </p:sp>
      <p:sp>
        <p:nvSpPr>
          <p:cNvPr id="63" name="Google Shape;63;p14"/>
          <p:cNvSpPr txBox="1"/>
          <p:nvPr/>
        </p:nvSpPr>
        <p:spPr>
          <a:xfrm>
            <a:off x="427200" y="2767800"/>
            <a:ext cx="5850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Vials</a:t>
            </a:r>
            <a:endParaRPr>
              <a:solidFill>
                <a:srgbClr val="FFFFFF"/>
              </a:solidFill>
              <a:latin typeface="Oxygen"/>
              <a:ea typeface="Oxygen"/>
              <a:cs typeface="Oxygen"/>
              <a:sym typeface="Oxygen"/>
            </a:endParaRPr>
          </a:p>
        </p:txBody>
      </p:sp>
      <p:sp>
        <p:nvSpPr>
          <p:cNvPr id="64" name="Google Shape;64;p14"/>
          <p:cNvSpPr txBox="1"/>
          <p:nvPr/>
        </p:nvSpPr>
        <p:spPr>
          <a:xfrm>
            <a:off x="427200" y="3830725"/>
            <a:ext cx="7620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Ramps</a:t>
            </a:r>
            <a:endParaRPr>
              <a:solidFill>
                <a:srgbClr val="FFFFFF"/>
              </a:solidFill>
              <a:latin typeface="Oxygen"/>
              <a:ea typeface="Oxygen"/>
              <a:cs typeface="Oxygen"/>
              <a:sym typeface="Oxygen"/>
            </a:endParaRPr>
          </a:p>
        </p:txBody>
      </p:sp>
      <p:sp>
        <p:nvSpPr>
          <p:cNvPr id="65" name="Google Shape;65;p14"/>
          <p:cNvSpPr txBox="1"/>
          <p:nvPr/>
        </p:nvSpPr>
        <p:spPr>
          <a:xfrm>
            <a:off x="3904625" y="4518700"/>
            <a:ext cx="20130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Blank White Blocks</a:t>
            </a:r>
            <a:endParaRPr>
              <a:solidFill>
                <a:srgbClr val="FFFFFF"/>
              </a:solidFill>
              <a:latin typeface="Oxygen"/>
              <a:ea typeface="Oxygen"/>
              <a:cs typeface="Oxygen"/>
              <a:sym typeface="Oxygen"/>
            </a:endParaRPr>
          </a:p>
        </p:txBody>
      </p:sp>
      <p:sp>
        <p:nvSpPr>
          <p:cNvPr id="66" name="Google Shape;66;p14"/>
          <p:cNvSpPr txBox="1"/>
          <p:nvPr/>
        </p:nvSpPr>
        <p:spPr>
          <a:xfrm>
            <a:off x="2506525" y="625300"/>
            <a:ext cx="17700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Blank Black Blocks</a:t>
            </a:r>
            <a:endParaRPr>
              <a:solidFill>
                <a:srgbClr val="FFFFFF"/>
              </a:solidFill>
              <a:latin typeface="Oxygen"/>
              <a:ea typeface="Oxygen"/>
              <a:cs typeface="Oxygen"/>
              <a:sym typeface="Oxygen"/>
            </a:endParaRPr>
          </a:p>
        </p:txBody>
      </p:sp>
      <p:sp>
        <p:nvSpPr>
          <p:cNvPr id="67" name="Google Shape;67;p14"/>
          <p:cNvSpPr txBox="1"/>
          <p:nvPr/>
        </p:nvSpPr>
        <p:spPr>
          <a:xfrm>
            <a:off x="6327900" y="4518700"/>
            <a:ext cx="7620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Grids</a:t>
            </a:r>
            <a:endParaRPr>
              <a:solidFill>
                <a:srgbClr val="FFFFFF"/>
              </a:solidFill>
              <a:latin typeface="Oxygen"/>
              <a:ea typeface="Oxygen"/>
              <a:cs typeface="Oxygen"/>
              <a:sym typeface="Oxygen"/>
            </a:endParaRPr>
          </a:p>
        </p:txBody>
      </p:sp>
      <p:sp>
        <p:nvSpPr>
          <p:cNvPr id="68" name="Google Shape;68;p14"/>
          <p:cNvSpPr txBox="1"/>
          <p:nvPr/>
        </p:nvSpPr>
        <p:spPr>
          <a:xfrm>
            <a:off x="7556400" y="3438625"/>
            <a:ext cx="11604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Bioreactors</a:t>
            </a:r>
            <a:endParaRPr>
              <a:solidFill>
                <a:srgbClr val="FFFFFF"/>
              </a:solidFill>
              <a:latin typeface="Oxygen"/>
              <a:ea typeface="Oxygen"/>
              <a:cs typeface="Oxygen"/>
              <a:sym typeface="Oxygen"/>
            </a:endParaRPr>
          </a:p>
        </p:txBody>
      </p:sp>
      <p:sp>
        <p:nvSpPr>
          <p:cNvPr id="69" name="Google Shape;69;p14"/>
          <p:cNvSpPr txBox="1"/>
          <p:nvPr/>
        </p:nvSpPr>
        <p:spPr>
          <a:xfrm>
            <a:off x="7438800" y="1640575"/>
            <a:ext cx="13956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Unique Blocks</a:t>
            </a:r>
            <a:endParaRPr>
              <a:solidFill>
                <a:srgbClr val="FFFFFF"/>
              </a:solidFill>
              <a:latin typeface="Oxygen"/>
              <a:ea typeface="Oxygen"/>
              <a:cs typeface="Oxygen"/>
              <a:sym typeface="Oxygen"/>
            </a:endParaRPr>
          </a:p>
        </p:txBody>
      </p:sp>
      <p:sp>
        <p:nvSpPr>
          <p:cNvPr id="70" name="Google Shape;70;p14"/>
          <p:cNvSpPr txBox="1"/>
          <p:nvPr/>
        </p:nvSpPr>
        <p:spPr>
          <a:xfrm>
            <a:off x="3073500" y="53800"/>
            <a:ext cx="29970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00"/>
                </a:solidFill>
                <a:latin typeface="Oxygen"/>
                <a:ea typeface="Oxygen"/>
                <a:cs typeface="Oxygen"/>
                <a:sym typeface="Oxygen"/>
              </a:rPr>
              <a:t>Classroom Kit Map</a:t>
            </a:r>
            <a:endParaRPr b="1" sz="2400">
              <a:solidFill>
                <a:srgbClr val="FFFF00"/>
              </a:solidFill>
              <a:latin typeface="Oxygen"/>
              <a:ea typeface="Oxygen"/>
              <a:cs typeface="Oxygen"/>
              <a:sym typeface="Oxygen"/>
            </a:endParaRPr>
          </a:p>
        </p:txBody>
      </p:sp>
      <p:sp>
        <p:nvSpPr>
          <p:cNvPr id="71" name="Google Shape;71;p14"/>
          <p:cNvSpPr txBox="1"/>
          <p:nvPr/>
        </p:nvSpPr>
        <p:spPr>
          <a:xfrm>
            <a:off x="1012150" y="4518700"/>
            <a:ext cx="24822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Bioreactor and Ramp Papers</a:t>
            </a:r>
            <a:endParaRPr>
              <a:solidFill>
                <a:srgbClr val="FFFFFF"/>
              </a:solidFill>
              <a:latin typeface="Oxygen"/>
              <a:ea typeface="Oxygen"/>
              <a:cs typeface="Oxygen"/>
              <a:sym typeface="Oxygen"/>
            </a:endParaRPr>
          </a:p>
        </p:txBody>
      </p:sp>
      <p:sp>
        <p:nvSpPr>
          <p:cNvPr id="72" name="Google Shape;72;p14"/>
          <p:cNvSpPr txBox="1"/>
          <p:nvPr/>
        </p:nvSpPr>
        <p:spPr>
          <a:xfrm>
            <a:off x="5214925" y="625300"/>
            <a:ext cx="13956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Bioreactor Lids</a:t>
            </a:r>
            <a:endParaRPr>
              <a:solidFill>
                <a:srgbClr val="FFFFFF"/>
              </a:solidFill>
              <a:latin typeface="Oxygen"/>
              <a:ea typeface="Oxygen"/>
              <a:cs typeface="Oxygen"/>
              <a:sym typeface="Oxygen"/>
            </a:endParaRPr>
          </a:p>
        </p:txBody>
      </p:sp>
      <p:cxnSp>
        <p:nvCxnSpPr>
          <p:cNvPr id="73" name="Google Shape;73;p14"/>
          <p:cNvCxnSpPr>
            <a:stCxn id="61" idx="3"/>
          </p:cNvCxnSpPr>
          <p:nvPr/>
        </p:nvCxnSpPr>
        <p:spPr>
          <a:xfrm>
            <a:off x="1361700" y="1213450"/>
            <a:ext cx="1411500" cy="401700"/>
          </a:xfrm>
          <a:prstGeom prst="straightConnector1">
            <a:avLst/>
          </a:prstGeom>
          <a:noFill/>
          <a:ln cap="flat" cmpd="sng" w="28575">
            <a:solidFill>
              <a:srgbClr val="FFFFFF"/>
            </a:solidFill>
            <a:prstDash val="solid"/>
            <a:round/>
            <a:headEnd len="med" w="med" type="none"/>
            <a:tailEnd len="med" w="med" type="triangle"/>
          </a:ln>
        </p:spPr>
      </p:cxnSp>
      <p:cxnSp>
        <p:nvCxnSpPr>
          <p:cNvPr id="74" name="Google Shape;74;p14"/>
          <p:cNvCxnSpPr>
            <a:stCxn id="62" idx="3"/>
          </p:cNvCxnSpPr>
          <p:nvPr/>
        </p:nvCxnSpPr>
        <p:spPr>
          <a:xfrm>
            <a:off x="1822800" y="1900925"/>
            <a:ext cx="621000" cy="216000"/>
          </a:xfrm>
          <a:prstGeom prst="straightConnector1">
            <a:avLst/>
          </a:prstGeom>
          <a:noFill/>
          <a:ln cap="flat" cmpd="sng" w="28575">
            <a:solidFill>
              <a:srgbClr val="FFFFFF"/>
            </a:solidFill>
            <a:prstDash val="solid"/>
            <a:round/>
            <a:headEnd len="med" w="med" type="none"/>
            <a:tailEnd len="med" w="med" type="triangle"/>
          </a:ln>
        </p:spPr>
      </p:cxnSp>
      <p:cxnSp>
        <p:nvCxnSpPr>
          <p:cNvPr id="75" name="Google Shape;75;p14"/>
          <p:cNvCxnSpPr>
            <a:stCxn id="63" idx="3"/>
          </p:cNvCxnSpPr>
          <p:nvPr/>
        </p:nvCxnSpPr>
        <p:spPr>
          <a:xfrm>
            <a:off x="1012200" y="2963850"/>
            <a:ext cx="1463100" cy="62700"/>
          </a:xfrm>
          <a:prstGeom prst="straightConnector1">
            <a:avLst/>
          </a:prstGeom>
          <a:noFill/>
          <a:ln cap="flat" cmpd="sng" w="28575">
            <a:solidFill>
              <a:srgbClr val="FFFFFF"/>
            </a:solidFill>
            <a:prstDash val="solid"/>
            <a:round/>
            <a:headEnd len="med" w="med" type="none"/>
            <a:tailEnd len="med" w="med" type="triangle"/>
          </a:ln>
        </p:spPr>
      </p:cxnSp>
      <p:cxnSp>
        <p:nvCxnSpPr>
          <p:cNvPr id="76" name="Google Shape;76;p14"/>
          <p:cNvCxnSpPr>
            <a:stCxn id="64" idx="3"/>
          </p:cNvCxnSpPr>
          <p:nvPr/>
        </p:nvCxnSpPr>
        <p:spPr>
          <a:xfrm flipH="1" rot="10800000">
            <a:off x="1189200" y="3982975"/>
            <a:ext cx="2101500" cy="43800"/>
          </a:xfrm>
          <a:prstGeom prst="straightConnector1">
            <a:avLst/>
          </a:prstGeom>
          <a:noFill/>
          <a:ln cap="flat" cmpd="sng" w="28575">
            <a:solidFill>
              <a:srgbClr val="FFFFFF"/>
            </a:solidFill>
            <a:prstDash val="solid"/>
            <a:round/>
            <a:headEnd len="med" w="med" type="none"/>
            <a:tailEnd len="med" w="med" type="triangle"/>
          </a:ln>
        </p:spPr>
      </p:cxnSp>
      <p:cxnSp>
        <p:nvCxnSpPr>
          <p:cNvPr id="77" name="Google Shape;77;p14"/>
          <p:cNvCxnSpPr>
            <a:stCxn id="71" idx="0"/>
          </p:cNvCxnSpPr>
          <p:nvPr/>
        </p:nvCxnSpPr>
        <p:spPr>
          <a:xfrm flipH="1" rot="10800000">
            <a:off x="2253250" y="3841900"/>
            <a:ext cx="2088000" cy="676800"/>
          </a:xfrm>
          <a:prstGeom prst="straightConnector1">
            <a:avLst/>
          </a:prstGeom>
          <a:noFill/>
          <a:ln cap="flat" cmpd="sng" w="28575">
            <a:solidFill>
              <a:srgbClr val="FFFFFF"/>
            </a:solidFill>
            <a:prstDash val="solid"/>
            <a:round/>
            <a:headEnd len="med" w="med" type="none"/>
            <a:tailEnd len="med" w="med" type="triangle"/>
          </a:ln>
        </p:spPr>
      </p:cxnSp>
      <p:cxnSp>
        <p:nvCxnSpPr>
          <p:cNvPr id="78" name="Google Shape;78;p14"/>
          <p:cNvCxnSpPr/>
          <p:nvPr/>
        </p:nvCxnSpPr>
        <p:spPr>
          <a:xfrm rot="10800000">
            <a:off x="4592175" y="2697275"/>
            <a:ext cx="815400" cy="1803300"/>
          </a:xfrm>
          <a:prstGeom prst="straightConnector1">
            <a:avLst/>
          </a:prstGeom>
          <a:noFill/>
          <a:ln cap="flat" cmpd="sng" w="28575">
            <a:solidFill>
              <a:srgbClr val="FFFFFF"/>
            </a:solidFill>
            <a:prstDash val="solid"/>
            <a:round/>
            <a:headEnd len="med" w="med" type="none"/>
            <a:tailEnd len="med" w="med" type="triangle"/>
          </a:ln>
        </p:spPr>
      </p:cxnSp>
      <p:cxnSp>
        <p:nvCxnSpPr>
          <p:cNvPr id="79" name="Google Shape;79;p14"/>
          <p:cNvCxnSpPr>
            <a:stCxn id="67" idx="0"/>
          </p:cNvCxnSpPr>
          <p:nvPr/>
        </p:nvCxnSpPr>
        <p:spPr>
          <a:xfrm rot="10800000">
            <a:off x="6019200" y="4030000"/>
            <a:ext cx="689700" cy="488700"/>
          </a:xfrm>
          <a:prstGeom prst="straightConnector1">
            <a:avLst/>
          </a:prstGeom>
          <a:noFill/>
          <a:ln cap="flat" cmpd="sng" w="28575">
            <a:solidFill>
              <a:srgbClr val="FFFFFF"/>
            </a:solidFill>
            <a:prstDash val="solid"/>
            <a:round/>
            <a:headEnd len="med" w="med" type="none"/>
            <a:tailEnd len="med" w="med" type="triangle"/>
          </a:ln>
        </p:spPr>
      </p:cxnSp>
      <p:cxnSp>
        <p:nvCxnSpPr>
          <p:cNvPr id="80" name="Google Shape;80;p14"/>
          <p:cNvCxnSpPr>
            <a:stCxn id="68" idx="1"/>
          </p:cNvCxnSpPr>
          <p:nvPr/>
        </p:nvCxnSpPr>
        <p:spPr>
          <a:xfrm rot="10800000">
            <a:off x="6520800" y="3528175"/>
            <a:ext cx="1035600" cy="106500"/>
          </a:xfrm>
          <a:prstGeom prst="straightConnector1">
            <a:avLst/>
          </a:prstGeom>
          <a:noFill/>
          <a:ln cap="flat" cmpd="sng" w="28575">
            <a:solidFill>
              <a:srgbClr val="FFFFFF"/>
            </a:solidFill>
            <a:prstDash val="solid"/>
            <a:round/>
            <a:headEnd len="med" w="med" type="none"/>
            <a:tailEnd len="med" w="med" type="triangle"/>
          </a:ln>
        </p:spPr>
      </p:cxnSp>
      <p:cxnSp>
        <p:nvCxnSpPr>
          <p:cNvPr id="81" name="Google Shape;81;p14"/>
          <p:cNvCxnSpPr>
            <a:stCxn id="69" idx="1"/>
          </p:cNvCxnSpPr>
          <p:nvPr/>
        </p:nvCxnSpPr>
        <p:spPr>
          <a:xfrm rot="10800000">
            <a:off x="6348600" y="1834825"/>
            <a:ext cx="1090200" cy="1800"/>
          </a:xfrm>
          <a:prstGeom prst="straightConnector1">
            <a:avLst/>
          </a:prstGeom>
          <a:noFill/>
          <a:ln cap="flat" cmpd="sng" w="28575">
            <a:solidFill>
              <a:srgbClr val="FFFFFF"/>
            </a:solidFill>
            <a:prstDash val="solid"/>
            <a:round/>
            <a:headEnd len="med" w="med" type="none"/>
            <a:tailEnd len="med" w="med" type="triangle"/>
          </a:ln>
        </p:spPr>
      </p:cxnSp>
      <p:cxnSp>
        <p:nvCxnSpPr>
          <p:cNvPr id="82" name="Google Shape;82;p14"/>
          <p:cNvCxnSpPr>
            <a:stCxn id="72" idx="2"/>
          </p:cNvCxnSpPr>
          <p:nvPr/>
        </p:nvCxnSpPr>
        <p:spPr>
          <a:xfrm flipH="1">
            <a:off x="5611525" y="1017400"/>
            <a:ext cx="301200" cy="660600"/>
          </a:xfrm>
          <a:prstGeom prst="straightConnector1">
            <a:avLst/>
          </a:prstGeom>
          <a:noFill/>
          <a:ln cap="flat" cmpd="sng" w="28575">
            <a:solidFill>
              <a:srgbClr val="FFFFFF"/>
            </a:solidFill>
            <a:prstDash val="solid"/>
            <a:round/>
            <a:headEnd len="med" w="med" type="none"/>
            <a:tailEnd len="med" w="med" type="triangle"/>
          </a:ln>
        </p:spPr>
      </p:cxnSp>
      <p:cxnSp>
        <p:nvCxnSpPr>
          <p:cNvPr id="83" name="Google Shape;83;p14"/>
          <p:cNvCxnSpPr>
            <a:stCxn id="66" idx="2"/>
          </p:cNvCxnSpPr>
          <p:nvPr/>
        </p:nvCxnSpPr>
        <p:spPr>
          <a:xfrm>
            <a:off x="3391525" y="1017400"/>
            <a:ext cx="949800" cy="660600"/>
          </a:xfrm>
          <a:prstGeom prst="straightConnector1">
            <a:avLst/>
          </a:prstGeom>
          <a:noFill/>
          <a:ln cap="flat" cmpd="sng" w="28575">
            <a:solidFill>
              <a:srgbClr val="FFFFFF"/>
            </a:solidFill>
            <a:prstDash val="solid"/>
            <a:round/>
            <a:headEnd len="med" w="med" type="none"/>
            <a:tailEnd len="med" w="med" type="triangle"/>
          </a:ln>
        </p:spPr>
      </p:cxnSp>
      <p:sp>
        <p:nvSpPr>
          <p:cNvPr id="84" name="Google Shape;84;p14"/>
          <p:cNvSpPr txBox="1"/>
          <p:nvPr/>
        </p:nvSpPr>
        <p:spPr>
          <a:xfrm>
            <a:off x="427200" y="445900"/>
            <a:ext cx="9345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Droppers</a:t>
            </a:r>
            <a:endParaRPr>
              <a:solidFill>
                <a:srgbClr val="FFFFFF"/>
              </a:solidFill>
              <a:latin typeface="Oxygen"/>
              <a:ea typeface="Oxygen"/>
              <a:cs typeface="Oxygen"/>
              <a:sym typeface="Oxygen"/>
            </a:endParaRPr>
          </a:p>
        </p:txBody>
      </p:sp>
      <p:cxnSp>
        <p:nvCxnSpPr>
          <p:cNvPr id="85" name="Google Shape;85;p14"/>
          <p:cNvCxnSpPr>
            <a:stCxn id="84" idx="3"/>
          </p:cNvCxnSpPr>
          <p:nvPr/>
        </p:nvCxnSpPr>
        <p:spPr>
          <a:xfrm>
            <a:off x="1361700" y="641950"/>
            <a:ext cx="1584000" cy="8007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id="90" name="Google Shape;90;p15"/>
          <p:cNvPicPr preferRelativeResize="0"/>
          <p:nvPr/>
        </p:nvPicPr>
        <p:blipFill rotWithShape="1">
          <a:blip r:embed="rId3">
            <a:alphaModFix/>
          </a:blip>
          <a:srcRect b="19858" l="11458" r="15136" t="5929"/>
          <a:stretch/>
        </p:blipFill>
        <p:spPr>
          <a:xfrm rot="10800000">
            <a:off x="2339479" y="1205409"/>
            <a:ext cx="4121539" cy="3125280"/>
          </a:xfrm>
          <a:prstGeom prst="rect">
            <a:avLst/>
          </a:prstGeom>
          <a:noFill/>
          <a:ln>
            <a:noFill/>
          </a:ln>
        </p:spPr>
      </p:pic>
      <p:sp>
        <p:nvSpPr>
          <p:cNvPr id="91" name="Google Shape;91;p15"/>
          <p:cNvSpPr txBox="1"/>
          <p:nvPr/>
        </p:nvSpPr>
        <p:spPr>
          <a:xfrm>
            <a:off x="515700" y="932475"/>
            <a:ext cx="9345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Blocks</a:t>
            </a:r>
            <a:endParaRPr>
              <a:solidFill>
                <a:srgbClr val="FFFFFF"/>
              </a:solidFill>
              <a:latin typeface="Oxygen"/>
              <a:ea typeface="Oxygen"/>
              <a:cs typeface="Oxygen"/>
              <a:sym typeface="Oxygen"/>
            </a:endParaRPr>
          </a:p>
        </p:txBody>
      </p:sp>
      <p:sp>
        <p:nvSpPr>
          <p:cNvPr id="92" name="Google Shape;92;p15"/>
          <p:cNvSpPr txBox="1"/>
          <p:nvPr/>
        </p:nvSpPr>
        <p:spPr>
          <a:xfrm>
            <a:off x="515700" y="2007475"/>
            <a:ext cx="11106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Glass Vials</a:t>
            </a:r>
            <a:endParaRPr>
              <a:solidFill>
                <a:srgbClr val="FFFFFF"/>
              </a:solidFill>
              <a:latin typeface="Oxygen"/>
              <a:ea typeface="Oxygen"/>
              <a:cs typeface="Oxygen"/>
              <a:sym typeface="Oxygen"/>
            </a:endParaRPr>
          </a:p>
        </p:txBody>
      </p:sp>
      <p:sp>
        <p:nvSpPr>
          <p:cNvPr id="93" name="Google Shape;93;p15"/>
          <p:cNvSpPr txBox="1"/>
          <p:nvPr/>
        </p:nvSpPr>
        <p:spPr>
          <a:xfrm>
            <a:off x="482100" y="3082475"/>
            <a:ext cx="13956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Hand Warmers</a:t>
            </a:r>
            <a:endParaRPr>
              <a:solidFill>
                <a:srgbClr val="FFFFFF"/>
              </a:solidFill>
              <a:latin typeface="Oxygen"/>
              <a:ea typeface="Oxygen"/>
              <a:cs typeface="Oxygen"/>
              <a:sym typeface="Oxygen"/>
            </a:endParaRPr>
          </a:p>
        </p:txBody>
      </p:sp>
      <p:sp>
        <p:nvSpPr>
          <p:cNvPr id="94" name="Google Shape;94;p15"/>
          <p:cNvSpPr txBox="1"/>
          <p:nvPr/>
        </p:nvSpPr>
        <p:spPr>
          <a:xfrm>
            <a:off x="2054225" y="4518700"/>
            <a:ext cx="20130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a:t>
            </a:r>
            <a:endParaRPr>
              <a:solidFill>
                <a:srgbClr val="FFFFFF"/>
              </a:solidFill>
              <a:latin typeface="Oxygen"/>
              <a:ea typeface="Oxygen"/>
              <a:cs typeface="Oxygen"/>
              <a:sym typeface="Oxygen"/>
            </a:endParaRPr>
          </a:p>
        </p:txBody>
      </p:sp>
      <p:sp>
        <p:nvSpPr>
          <p:cNvPr id="95" name="Google Shape;95;p15"/>
          <p:cNvSpPr txBox="1"/>
          <p:nvPr/>
        </p:nvSpPr>
        <p:spPr>
          <a:xfrm>
            <a:off x="7956300" y="932475"/>
            <a:ext cx="8781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Ramps</a:t>
            </a:r>
            <a:endParaRPr>
              <a:solidFill>
                <a:srgbClr val="FFFFFF"/>
              </a:solidFill>
              <a:latin typeface="Oxygen"/>
              <a:ea typeface="Oxygen"/>
              <a:cs typeface="Oxygen"/>
              <a:sym typeface="Oxygen"/>
            </a:endParaRPr>
          </a:p>
        </p:txBody>
      </p:sp>
      <p:sp>
        <p:nvSpPr>
          <p:cNvPr id="96" name="Google Shape;96;p15"/>
          <p:cNvSpPr txBox="1"/>
          <p:nvPr/>
        </p:nvSpPr>
        <p:spPr>
          <a:xfrm>
            <a:off x="7774200" y="4424600"/>
            <a:ext cx="9426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Droppers</a:t>
            </a:r>
            <a:endParaRPr>
              <a:solidFill>
                <a:srgbClr val="FFFFFF"/>
              </a:solidFill>
              <a:latin typeface="Oxygen"/>
              <a:ea typeface="Oxygen"/>
              <a:cs typeface="Oxygen"/>
              <a:sym typeface="Oxygen"/>
            </a:endParaRPr>
          </a:p>
        </p:txBody>
      </p:sp>
      <p:sp>
        <p:nvSpPr>
          <p:cNvPr id="97" name="Google Shape;97;p15"/>
          <p:cNvSpPr txBox="1"/>
          <p:nvPr/>
        </p:nvSpPr>
        <p:spPr>
          <a:xfrm>
            <a:off x="7728300" y="3474575"/>
            <a:ext cx="10344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Test Tube</a:t>
            </a:r>
            <a:endParaRPr>
              <a:solidFill>
                <a:srgbClr val="FFFFFF"/>
              </a:solidFill>
              <a:latin typeface="Oxygen"/>
              <a:ea typeface="Oxygen"/>
              <a:cs typeface="Oxygen"/>
              <a:sym typeface="Oxygen"/>
            </a:endParaRPr>
          </a:p>
        </p:txBody>
      </p:sp>
      <p:sp>
        <p:nvSpPr>
          <p:cNvPr id="98" name="Google Shape;98;p15"/>
          <p:cNvSpPr txBox="1"/>
          <p:nvPr/>
        </p:nvSpPr>
        <p:spPr>
          <a:xfrm>
            <a:off x="3003750" y="123000"/>
            <a:ext cx="3136500" cy="39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00"/>
                </a:solidFill>
                <a:latin typeface="Oxygen"/>
                <a:ea typeface="Oxygen"/>
                <a:cs typeface="Oxygen"/>
                <a:sym typeface="Oxygen"/>
              </a:rPr>
              <a:t>Teacher</a:t>
            </a:r>
            <a:r>
              <a:rPr b="1" lang="en" sz="2400">
                <a:solidFill>
                  <a:srgbClr val="FFFF00"/>
                </a:solidFill>
                <a:latin typeface="Oxygen"/>
                <a:ea typeface="Oxygen"/>
                <a:cs typeface="Oxygen"/>
                <a:sym typeface="Oxygen"/>
              </a:rPr>
              <a:t> Kit Map</a:t>
            </a:r>
            <a:endParaRPr b="1" sz="2400">
              <a:solidFill>
                <a:srgbClr val="FFFF00"/>
              </a:solidFill>
              <a:latin typeface="Oxygen"/>
              <a:ea typeface="Oxygen"/>
              <a:cs typeface="Oxygen"/>
              <a:sym typeface="Oxygen"/>
            </a:endParaRPr>
          </a:p>
        </p:txBody>
      </p:sp>
      <p:sp>
        <p:nvSpPr>
          <p:cNvPr id="99" name="Google Shape;99;p15"/>
          <p:cNvSpPr txBox="1"/>
          <p:nvPr/>
        </p:nvSpPr>
        <p:spPr>
          <a:xfrm>
            <a:off x="7438800" y="2007475"/>
            <a:ext cx="13956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Bioreactor Lids</a:t>
            </a:r>
            <a:endParaRPr>
              <a:solidFill>
                <a:srgbClr val="FFFFFF"/>
              </a:solidFill>
              <a:latin typeface="Oxygen"/>
              <a:ea typeface="Oxygen"/>
              <a:cs typeface="Oxygen"/>
              <a:sym typeface="Oxygen"/>
            </a:endParaRPr>
          </a:p>
        </p:txBody>
      </p:sp>
      <p:cxnSp>
        <p:nvCxnSpPr>
          <p:cNvPr id="100" name="Google Shape;100;p15"/>
          <p:cNvCxnSpPr>
            <a:stCxn id="91" idx="3"/>
          </p:cNvCxnSpPr>
          <p:nvPr/>
        </p:nvCxnSpPr>
        <p:spPr>
          <a:xfrm>
            <a:off x="1450200" y="1128525"/>
            <a:ext cx="1411500" cy="401700"/>
          </a:xfrm>
          <a:prstGeom prst="straightConnector1">
            <a:avLst/>
          </a:prstGeom>
          <a:noFill/>
          <a:ln cap="flat" cmpd="sng" w="28575">
            <a:solidFill>
              <a:srgbClr val="FFFFFF"/>
            </a:solidFill>
            <a:prstDash val="solid"/>
            <a:round/>
            <a:headEnd len="med" w="med" type="none"/>
            <a:tailEnd len="med" w="med" type="triangle"/>
          </a:ln>
        </p:spPr>
      </p:cxnSp>
      <p:cxnSp>
        <p:nvCxnSpPr>
          <p:cNvPr id="101" name="Google Shape;101;p15"/>
          <p:cNvCxnSpPr>
            <a:stCxn id="92" idx="3"/>
          </p:cNvCxnSpPr>
          <p:nvPr/>
        </p:nvCxnSpPr>
        <p:spPr>
          <a:xfrm>
            <a:off x="1626300" y="2203525"/>
            <a:ext cx="1162500" cy="603600"/>
          </a:xfrm>
          <a:prstGeom prst="straightConnector1">
            <a:avLst/>
          </a:prstGeom>
          <a:noFill/>
          <a:ln cap="flat" cmpd="sng" w="28575">
            <a:solidFill>
              <a:srgbClr val="FFFFFF"/>
            </a:solidFill>
            <a:prstDash val="solid"/>
            <a:round/>
            <a:headEnd len="med" w="med" type="none"/>
            <a:tailEnd len="med" w="med" type="triangle"/>
          </a:ln>
        </p:spPr>
      </p:cxnSp>
      <p:cxnSp>
        <p:nvCxnSpPr>
          <p:cNvPr id="102" name="Google Shape;102;p15"/>
          <p:cNvCxnSpPr>
            <a:stCxn id="93" idx="3"/>
          </p:cNvCxnSpPr>
          <p:nvPr/>
        </p:nvCxnSpPr>
        <p:spPr>
          <a:xfrm>
            <a:off x="1877700" y="3278525"/>
            <a:ext cx="942600" cy="202800"/>
          </a:xfrm>
          <a:prstGeom prst="straightConnector1">
            <a:avLst/>
          </a:prstGeom>
          <a:noFill/>
          <a:ln cap="flat" cmpd="sng" w="28575">
            <a:solidFill>
              <a:srgbClr val="FFFFFF"/>
            </a:solidFill>
            <a:prstDash val="solid"/>
            <a:round/>
            <a:headEnd len="med" w="med" type="none"/>
            <a:tailEnd len="med" w="med" type="triangle"/>
          </a:ln>
        </p:spPr>
      </p:cxnSp>
      <p:cxnSp>
        <p:nvCxnSpPr>
          <p:cNvPr id="103" name="Google Shape;103;p15"/>
          <p:cNvCxnSpPr/>
          <p:nvPr/>
        </p:nvCxnSpPr>
        <p:spPr>
          <a:xfrm flipH="1" rot="10800000">
            <a:off x="3619900" y="3005825"/>
            <a:ext cx="752700" cy="1526100"/>
          </a:xfrm>
          <a:prstGeom prst="straightConnector1">
            <a:avLst/>
          </a:prstGeom>
          <a:noFill/>
          <a:ln cap="flat" cmpd="sng" w="28575">
            <a:solidFill>
              <a:srgbClr val="FFFFFF"/>
            </a:solidFill>
            <a:prstDash val="solid"/>
            <a:round/>
            <a:headEnd len="med" w="med" type="none"/>
            <a:tailEnd len="med" w="med" type="triangle"/>
          </a:ln>
        </p:spPr>
      </p:cxnSp>
      <p:cxnSp>
        <p:nvCxnSpPr>
          <p:cNvPr id="104" name="Google Shape;104;p15"/>
          <p:cNvCxnSpPr>
            <a:stCxn id="96" idx="0"/>
          </p:cNvCxnSpPr>
          <p:nvPr/>
        </p:nvCxnSpPr>
        <p:spPr>
          <a:xfrm rot="10800000">
            <a:off x="6426900" y="4092200"/>
            <a:ext cx="1818600" cy="332400"/>
          </a:xfrm>
          <a:prstGeom prst="straightConnector1">
            <a:avLst/>
          </a:prstGeom>
          <a:noFill/>
          <a:ln cap="flat" cmpd="sng" w="28575">
            <a:solidFill>
              <a:srgbClr val="FFFFFF"/>
            </a:solidFill>
            <a:prstDash val="solid"/>
            <a:round/>
            <a:headEnd len="med" w="med" type="none"/>
            <a:tailEnd len="med" w="med" type="triangle"/>
          </a:ln>
        </p:spPr>
      </p:cxnSp>
      <p:cxnSp>
        <p:nvCxnSpPr>
          <p:cNvPr id="105" name="Google Shape;105;p15"/>
          <p:cNvCxnSpPr>
            <a:stCxn id="97" idx="1"/>
          </p:cNvCxnSpPr>
          <p:nvPr/>
        </p:nvCxnSpPr>
        <p:spPr>
          <a:xfrm rot="10800000">
            <a:off x="6104400" y="3178325"/>
            <a:ext cx="1623900" cy="492300"/>
          </a:xfrm>
          <a:prstGeom prst="straightConnector1">
            <a:avLst/>
          </a:prstGeom>
          <a:noFill/>
          <a:ln cap="flat" cmpd="sng" w="28575">
            <a:solidFill>
              <a:srgbClr val="FFFFFF"/>
            </a:solidFill>
            <a:prstDash val="solid"/>
            <a:round/>
            <a:headEnd len="med" w="med" type="none"/>
            <a:tailEnd len="med" w="med" type="triangle"/>
          </a:ln>
        </p:spPr>
      </p:cxnSp>
      <p:cxnSp>
        <p:nvCxnSpPr>
          <p:cNvPr id="106" name="Google Shape;106;p15"/>
          <p:cNvCxnSpPr>
            <a:stCxn id="99" idx="1"/>
          </p:cNvCxnSpPr>
          <p:nvPr/>
        </p:nvCxnSpPr>
        <p:spPr>
          <a:xfrm rot="10800000">
            <a:off x="5877900" y="1814125"/>
            <a:ext cx="1560900" cy="389400"/>
          </a:xfrm>
          <a:prstGeom prst="straightConnector1">
            <a:avLst/>
          </a:prstGeom>
          <a:noFill/>
          <a:ln cap="flat" cmpd="sng" w="28575">
            <a:solidFill>
              <a:srgbClr val="FFFFFF"/>
            </a:solidFill>
            <a:prstDash val="solid"/>
            <a:round/>
            <a:headEnd len="med" w="med" type="none"/>
            <a:tailEnd len="med" w="med" type="triangle"/>
          </a:ln>
        </p:spPr>
      </p:cxnSp>
      <p:cxnSp>
        <p:nvCxnSpPr>
          <p:cNvPr id="107" name="Google Shape;107;p15"/>
          <p:cNvCxnSpPr>
            <a:stCxn id="95" idx="1"/>
          </p:cNvCxnSpPr>
          <p:nvPr/>
        </p:nvCxnSpPr>
        <p:spPr>
          <a:xfrm flipH="1">
            <a:off x="4905900" y="1128525"/>
            <a:ext cx="3050400" cy="324900"/>
          </a:xfrm>
          <a:prstGeom prst="straightConnector1">
            <a:avLst/>
          </a:prstGeom>
          <a:noFill/>
          <a:ln cap="flat" cmpd="sng" w="28575">
            <a:solidFill>
              <a:srgbClr val="FFFFFF"/>
            </a:solidFill>
            <a:prstDash val="solid"/>
            <a:round/>
            <a:headEnd len="med" w="med" type="none"/>
            <a:tailEnd len="med" w="med" type="triangle"/>
          </a:ln>
        </p:spPr>
      </p:cxnSp>
      <p:sp>
        <p:nvSpPr>
          <p:cNvPr id="108" name="Google Shape;108;p15"/>
          <p:cNvSpPr txBox="1"/>
          <p:nvPr/>
        </p:nvSpPr>
        <p:spPr>
          <a:xfrm>
            <a:off x="4553800" y="4518700"/>
            <a:ext cx="2562900" cy="392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Bioreactor and Ramp Papers</a:t>
            </a:r>
            <a:endParaRPr>
              <a:solidFill>
                <a:srgbClr val="FFFFFF"/>
              </a:solidFill>
              <a:latin typeface="Oxygen"/>
              <a:ea typeface="Oxygen"/>
              <a:cs typeface="Oxygen"/>
              <a:sym typeface="Oxygen"/>
            </a:endParaRPr>
          </a:p>
        </p:txBody>
      </p:sp>
      <p:cxnSp>
        <p:nvCxnSpPr>
          <p:cNvPr id="109" name="Google Shape;109;p15"/>
          <p:cNvCxnSpPr>
            <a:stCxn id="108" idx="0"/>
          </p:cNvCxnSpPr>
          <p:nvPr/>
        </p:nvCxnSpPr>
        <p:spPr>
          <a:xfrm rot="10800000">
            <a:off x="5313550" y="3319600"/>
            <a:ext cx="521700" cy="1199100"/>
          </a:xfrm>
          <a:prstGeom prst="straightConnector1">
            <a:avLst/>
          </a:prstGeom>
          <a:noFill/>
          <a:ln cap="flat" cmpd="sng" w="28575">
            <a:solidFill>
              <a:srgbClr val="FFFFFF"/>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16"/>
          <p:cNvPicPr preferRelativeResize="0"/>
          <p:nvPr/>
        </p:nvPicPr>
        <p:blipFill rotWithShape="1">
          <a:blip r:embed="rId3">
            <a:alphaModFix/>
          </a:blip>
          <a:srcRect b="11567" l="69955" r="11590" t="58564"/>
          <a:stretch/>
        </p:blipFill>
        <p:spPr>
          <a:xfrm>
            <a:off x="627455" y="1048640"/>
            <a:ext cx="480979" cy="433998"/>
          </a:xfrm>
          <a:prstGeom prst="rect">
            <a:avLst/>
          </a:prstGeom>
          <a:noFill/>
          <a:ln>
            <a:noFill/>
          </a:ln>
        </p:spPr>
      </p:pic>
      <p:pic>
        <p:nvPicPr>
          <p:cNvPr id="115" name="Google Shape;115;p16"/>
          <p:cNvPicPr preferRelativeResize="0"/>
          <p:nvPr/>
        </p:nvPicPr>
        <p:blipFill rotWithShape="1">
          <a:blip r:embed="rId3">
            <a:alphaModFix/>
          </a:blip>
          <a:srcRect b="8546" l="9201" r="74707" t="58070"/>
          <a:stretch/>
        </p:blipFill>
        <p:spPr>
          <a:xfrm>
            <a:off x="5425959" y="1149337"/>
            <a:ext cx="414010" cy="478840"/>
          </a:xfrm>
          <a:prstGeom prst="rect">
            <a:avLst/>
          </a:prstGeom>
          <a:noFill/>
          <a:ln>
            <a:noFill/>
          </a:ln>
        </p:spPr>
      </p:pic>
      <p:pic>
        <p:nvPicPr>
          <p:cNvPr id="116" name="Google Shape;116;p16"/>
          <p:cNvPicPr preferRelativeResize="0"/>
          <p:nvPr/>
        </p:nvPicPr>
        <p:blipFill rotWithShape="1">
          <a:blip r:embed="rId3">
            <a:alphaModFix/>
          </a:blip>
          <a:srcRect b="11387" l="25619" r="56920" t="58746"/>
          <a:stretch/>
        </p:blipFill>
        <p:spPr>
          <a:xfrm>
            <a:off x="3240244" y="1149346"/>
            <a:ext cx="357864" cy="341331"/>
          </a:xfrm>
          <a:prstGeom prst="rect">
            <a:avLst/>
          </a:prstGeom>
          <a:noFill/>
          <a:ln>
            <a:noFill/>
          </a:ln>
        </p:spPr>
      </p:pic>
      <p:pic>
        <p:nvPicPr>
          <p:cNvPr id="117" name="Google Shape;117;p16"/>
          <p:cNvPicPr preferRelativeResize="0"/>
          <p:nvPr/>
        </p:nvPicPr>
        <p:blipFill rotWithShape="1">
          <a:blip r:embed="rId3">
            <a:alphaModFix/>
          </a:blip>
          <a:srcRect b="9413" l="42176" r="39369" t="57206"/>
          <a:stretch/>
        </p:blipFill>
        <p:spPr>
          <a:xfrm>
            <a:off x="3240244" y="2564378"/>
            <a:ext cx="357864" cy="360896"/>
          </a:xfrm>
          <a:prstGeom prst="rect">
            <a:avLst/>
          </a:prstGeom>
          <a:noFill/>
          <a:ln>
            <a:noFill/>
          </a:ln>
        </p:spPr>
      </p:pic>
      <p:pic>
        <p:nvPicPr>
          <p:cNvPr id="118" name="Google Shape;118;p16"/>
          <p:cNvPicPr preferRelativeResize="0"/>
          <p:nvPr/>
        </p:nvPicPr>
        <p:blipFill rotWithShape="1">
          <a:blip r:embed="rId3">
            <a:alphaModFix/>
          </a:blip>
          <a:srcRect b="43493" l="28823" r="51082" t="14340"/>
          <a:stretch/>
        </p:blipFill>
        <p:spPr>
          <a:xfrm>
            <a:off x="5408199" y="3163325"/>
            <a:ext cx="449525" cy="525922"/>
          </a:xfrm>
          <a:prstGeom prst="rect">
            <a:avLst/>
          </a:prstGeom>
          <a:noFill/>
          <a:ln>
            <a:noFill/>
          </a:ln>
        </p:spPr>
      </p:pic>
      <p:pic>
        <p:nvPicPr>
          <p:cNvPr id="119" name="Google Shape;119;p16"/>
          <p:cNvPicPr preferRelativeResize="0"/>
          <p:nvPr/>
        </p:nvPicPr>
        <p:blipFill rotWithShape="1">
          <a:blip r:embed="rId3">
            <a:alphaModFix/>
          </a:blip>
          <a:srcRect b="43493" l="49343" r="30265" t="14340"/>
          <a:stretch/>
        </p:blipFill>
        <p:spPr>
          <a:xfrm>
            <a:off x="643184" y="379025"/>
            <a:ext cx="449525" cy="518254"/>
          </a:xfrm>
          <a:prstGeom prst="rect">
            <a:avLst/>
          </a:prstGeom>
          <a:noFill/>
          <a:ln>
            <a:noFill/>
          </a:ln>
        </p:spPr>
      </p:pic>
      <p:pic>
        <p:nvPicPr>
          <p:cNvPr id="120" name="Google Shape;120;p16"/>
          <p:cNvPicPr preferRelativeResize="0"/>
          <p:nvPr/>
        </p:nvPicPr>
        <p:blipFill rotWithShape="1">
          <a:blip r:embed="rId3">
            <a:alphaModFix/>
          </a:blip>
          <a:srcRect b="43493" l="69818" r="8678" t="14340"/>
          <a:stretch/>
        </p:blipFill>
        <p:spPr>
          <a:xfrm>
            <a:off x="627458" y="1764520"/>
            <a:ext cx="480979" cy="525860"/>
          </a:xfrm>
          <a:prstGeom prst="rect">
            <a:avLst/>
          </a:prstGeom>
          <a:noFill/>
          <a:ln>
            <a:noFill/>
          </a:ln>
        </p:spPr>
      </p:pic>
      <p:pic>
        <p:nvPicPr>
          <p:cNvPr id="121" name="Google Shape;121;p16"/>
          <p:cNvPicPr preferRelativeResize="0"/>
          <p:nvPr/>
        </p:nvPicPr>
        <p:blipFill rotWithShape="1">
          <a:blip r:embed="rId4">
            <a:alphaModFix/>
          </a:blip>
          <a:srcRect b="14818" l="14995" r="71400" t="60889"/>
          <a:stretch/>
        </p:blipFill>
        <p:spPr>
          <a:xfrm>
            <a:off x="5375700" y="2484574"/>
            <a:ext cx="480998" cy="478840"/>
          </a:xfrm>
          <a:prstGeom prst="rect">
            <a:avLst/>
          </a:prstGeom>
          <a:noFill/>
          <a:ln>
            <a:noFill/>
          </a:ln>
        </p:spPr>
      </p:pic>
      <p:pic>
        <p:nvPicPr>
          <p:cNvPr id="122" name="Google Shape;122;p16"/>
          <p:cNvPicPr preferRelativeResize="0"/>
          <p:nvPr/>
        </p:nvPicPr>
        <p:blipFill rotWithShape="1">
          <a:blip r:embed="rId4">
            <a:alphaModFix/>
          </a:blip>
          <a:srcRect b="39246" l="14994" r="69426" t="32203"/>
          <a:stretch/>
        </p:blipFill>
        <p:spPr>
          <a:xfrm>
            <a:off x="3155387" y="1780539"/>
            <a:ext cx="449520" cy="459254"/>
          </a:xfrm>
          <a:prstGeom prst="rect">
            <a:avLst/>
          </a:prstGeom>
          <a:noFill/>
          <a:ln>
            <a:noFill/>
          </a:ln>
        </p:spPr>
      </p:pic>
      <p:pic>
        <p:nvPicPr>
          <p:cNvPr id="123" name="Google Shape;123;p16"/>
          <p:cNvPicPr preferRelativeResize="0"/>
          <p:nvPr/>
        </p:nvPicPr>
        <p:blipFill rotWithShape="1">
          <a:blip r:embed="rId4">
            <a:alphaModFix/>
          </a:blip>
          <a:srcRect b="14819" l="14995" r="71400" t="63162"/>
          <a:stretch/>
        </p:blipFill>
        <p:spPr>
          <a:xfrm>
            <a:off x="556063" y="2518298"/>
            <a:ext cx="480979" cy="433993"/>
          </a:xfrm>
          <a:prstGeom prst="rect">
            <a:avLst/>
          </a:prstGeom>
          <a:noFill/>
          <a:ln>
            <a:noFill/>
          </a:ln>
        </p:spPr>
      </p:pic>
      <p:pic>
        <p:nvPicPr>
          <p:cNvPr id="124" name="Google Shape;124;p16"/>
          <p:cNvPicPr preferRelativeResize="0"/>
          <p:nvPr/>
        </p:nvPicPr>
        <p:blipFill rotWithShape="1">
          <a:blip r:embed="rId3">
            <a:alphaModFix/>
          </a:blip>
          <a:srcRect b="43493" l="6332" r="71597" t="14340"/>
          <a:stretch/>
        </p:blipFill>
        <p:spPr>
          <a:xfrm>
            <a:off x="5361879" y="1795339"/>
            <a:ext cx="508627" cy="541769"/>
          </a:xfrm>
          <a:prstGeom prst="rect">
            <a:avLst/>
          </a:prstGeom>
          <a:noFill/>
          <a:ln>
            <a:noFill/>
          </a:ln>
        </p:spPr>
      </p:pic>
      <p:sp>
        <p:nvSpPr>
          <p:cNvPr id="125" name="Google Shape;125;p16"/>
          <p:cNvSpPr/>
          <p:nvPr/>
        </p:nvSpPr>
        <p:spPr>
          <a:xfrm>
            <a:off x="3578732" y="1855961"/>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6"/>
          <p:cNvSpPr/>
          <p:nvPr/>
        </p:nvSpPr>
        <p:spPr>
          <a:xfrm>
            <a:off x="3087862" y="1855961"/>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6"/>
          <p:cNvSpPr/>
          <p:nvPr/>
        </p:nvSpPr>
        <p:spPr>
          <a:xfrm rot="-5400000">
            <a:off x="5580903" y="2137317"/>
            <a:ext cx="70800" cy="31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p:nvPr/>
        </p:nvSpPr>
        <p:spPr>
          <a:xfrm rot="-5400000">
            <a:off x="5580903" y="1599097"/>
            <a:ext cx="70800" cy="31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rot="-5400000">
            <a:off x="5597687" y="2990609"/>
            <a:ext cx="70800" cy="31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6"/>
          <p:cNvSpPr/>
          <p:nvPr/>
        </p:nvSpPr>
        <p:spPr>
          <a:xfrm rot="-5400000">
            <a:off x="5597697" y="3528830"/>
            <a:ext cx="70800" cy="31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576063" y="458387"/>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1108438" y="483937"/>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1108401" y="1873246"/>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1118692" y="3294720"/>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556063" y="1874058"/>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545776" y="3276096"/>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6"/>
          <p:cNvSpPr txBox="1"/>
          <p:nvPr/>
        </p:nvSpPr>
        <p:spPr>
          <a:xfrm>
            <a:off x="1302775" y="441875"/>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 pipette block (hole </a:t>
            </a:r>
            <a:endParaRPr sz="1100">
              <a:solidFill>
                <a:srgbClr val="F3F3F3"/>
              </a:solidFill>
              <a:latin typeface="Oxygen"/>
              <a:ea typeface="Oxygen"/>
              <a:cs typeface="Oxygen"/>
              <a:sym typeface="Oxygen"/>
            </a:endParaRPr>
          </a:p>
          <a:p>
            <a:pPr indent="0" lvl="0" marL="0" rtl="0" algn="l">
              <a:spcBef>
                <a:spcPts val="0"/>
              </a:spcBef>
              <a:spcAft>
                <a:spcPts val="0"/>
              </a:spcAft>
              <a:buNone/>
            </a:pPr>
            <a:r>
              <a:rPr lang="en" sz="1100">
                <a:solidFill>
                  <a:srgbClr val="F3F3F3"/>
                </a:solidFill>
                <a:latin typeface="Oxygen"/>
                <a:ea typeface="Oxygen"/>
                <a:cs typeface="Oxygen"/>
                <a:sym typeface="Oxygen"/>
              </a:rPr>
              <a:t>In the lid!!)</a:t>
            </a:r>
            <a:endParaRPr sz="1100">
              <a:solidFill>
                <a:srgbClr val="F3F3F3"/>
              </a:solidFill>
              <a:latin typeface="Oxygen"/>
              <a:ea typeface="Oxygen"/>
              <a:cs typeface="Oxygen"/>
              <a:sym typeface="Oxygen"/>
            </a:endParaRPr>
          </a:p>
        </p:txBody>
      </p:sp>
      <p:sp>
        <p:nvSpPr>
          <p:cNvPr id="138" name="Google Shape;138;p16"/>
          <p:cNvSpPr txBox="1"/>
          <p:nvPr/>
        </p:nvSpPr>
        <p:spPr>
          <a:xfrm>
            <a:off x="1118700" y="1094950"/>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Prepare: adipic acid</a:t>
            </a:r>
            <a:endParaRPr sz="1100">
              <a:solidFill>
                <a:srgbClr val="F3F3F3"/>
              </a:solidFill>
              <a:latin typeface="Oxygen"/>
              <a:ea typeface="Oxygen"/>
              <a:cs typeface="Oxygen"/>
              <a:sym typeface="Oxygen"/>
            </a:endParaRPr>
          </a:p>
        </p:txBody>
      </p:sp>
      <p:sp>
        <p:nvSpPr>
          <p:cNvPr id="139" name="Google Shape;139;p16"/>
          <p:cNvSpPr txBox="1"/>
          <p:nvPr/>
        </p:nvSpPr>
        <p:spPr>
          <a:xfrm>
            <a:off x="1336375" y="1856750"/>
            <a:ext cx="11694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Prepare: HMDA</a:t>
            </a:r>
            <a:endParaRPr sz="1100">
              <a:solidFill>
                <a:srgbClr val="F3F3F3"/>
              </a:solidFill>
              <a:latin typeface="Oxygen"/>
              <a:ea typeface="Oxygen"/>
              <a:cs typeface="Oxygen"/>
              <a:sym typeface="Oxygen"/>
            </a:endParaRPr>
          </a:p>
        </p:txBody>
      </p:sp>
      <p:sp>
        <p:nvSpPr>
          <p:cNvPr id="140" name="Google Shape;140;p16"/>
          <p:cNvSpPr txBox="1"/>
          <p:nvPr/>
        </p:nvSpPr>
        <p:spPr>
          <a:xfrm>
            <a:off x="1108400" y="2553300"/>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141" name="Google Shape;141;p16"/>
          <p:cNvSpPr txBox="1"/>
          <p:nvPr/>
        </p:nvSpPr>
        <p:spPr>
          <a:xfrm>
            <a:off x="1200375" y="3249850"/>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Prespotted: NP</a:t>
            </a:r>
            <a:endParaRPr sz="1100">
              <a:solidFill>
                <a:srgbClr val="F3F3F3"/>
              </a:solidFill>
              <a:latin typeface="Oxygen"/>
              <a:ea typeface="Oxygen"/>
              <a:cs typeface="Oxygen"/>
              <a:sym typeface="Oxygen"/>
            </a:endParaRPr>
          </a:p>
        </p:txBody>
      </p:sp>
      <p:sp>
        <p:nvSpPr>
          <p:cNvPr id="142" name="Google Shape;142;p16"/>
          <p:cNvSpPr txBox="1"/>
          <p:nvPr/>
        </p:nvSpPr>
        <p:spPr>
          <a:xfrm>
            <a:off x="1108400" y="3911950"/>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 color change </a:t>
            </a:r>
            <a:endParaRPr sz="1100">
              <a:solidFill>
                <a:srgbClr val="F3F3F3"/>
              </a:solidFill>
              <a:latin typeface="Oxygen"/>
              <a:ea typeface="Oxygen"/>
              <a:cs typeface="Oxygen"/>
              <a:sym typeface="Oxygen"/>
            </a:endParaRPr>
          </a:p>
        </p:txBody>
      </p:sp>
      <p:sp>
        <p:nvSpPr>
          <p:cNvPr id="143" name="Google Shape;143;p16"/>
          <p:cNvSpPr txBox="1"/>
          <p:nvPr/>
        </p:nvSpPr>
        <p:spPr>
          <a:xfrm>
            <a:off x="3690075" y="1149313"/>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Prespotted: PCC</a:t>
            </a:r>
            <a:endParaRPr sz="1100">
              <a:solidFill>
                <a:srgbClr val="F3F3F3"/>
              </a:solidFill>
              <a:latin typeface="Oxygen"/>
              <a:ea typeface="Oxygen"/>
              <a:cs typeface="Oxygen"/>
              <a:sym typeface="Oxygen"/>
            </a:endParaRPr>
          </a:p>
        </p:txBody>
      </p:sp>
      <p:sp>
        <p:nvSpPr>
          <p:cNvPr id="144" name="Google Shape;144;p16"/>
          <p:cNvSpPr txBox="1"/>
          <p:nvPr/>
        </p:nvSpPr>
        <p:spPr>
          <a:xfrm>
            <a:off x="3578725" y="1853200"/>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145" name="Google Shape;145;p16"/>
          <p:cNvSpPr txBox="1"/>
          <p:nvPr/>
        </p:nvSpPr>
        <p:spPr>
          <a:xfrm>
            <a:off x="3493075" y="2548950"/>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146" name="Google Shape;146;p16"/>
          <p:cNvSpPr txBox="1"/>
          <p:nvPr/>
        </p:nvSpPr>
        <p:spPr>
          <a:xfrm>
            <a:off x="5856700" y="1221813"/>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Prepare: Salicylic Acid OR dilute strong acid (less than 5% in water)</a:t>
            </a:r>
            <a:endParaRPr sz="1100">
              <a:solidFill>
                <a:srgbClr val="F3F3F3"/>
              </a:solidFill>
              <a:latin typeface="Oxygen"/>
              <a:ea typeface="Oxygen"/>
              <a:cs typeface="Oxygen"/>
              <a:sym typeface="Oxygen"/>
            </a:endParaRPr>
          </a:p>
        </p:txBody>
      </p:sp>
      <p:sp>
        <p:nvSpPr>
          <p:cNvPr id="147" name="Google Shape;147;p16"/>
          <p:cNvSpPr txBox="1"/>
          <p:nvPr/>
        </p:nvSpPr>
        <p:spPr>
          <a:xfrm>
            <a:off x="5922250" y="1885375"/>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Prepare: potassium permanganate</a:t>
            </a:r>
            <a:endParaRPr sz="1100">
              <a:solidFill>
                <a:srgbClr val="F3F3F3"/>
              </a:solidFill>
              <a:latin typeface="Oxygen"/>
              <a:ea typeface="Oxygen"/>
              <a:cs typeface="Oxygen"/>
              <a:sym typeface="Oxygen"/>
            </a:endParaRPr>
          </a:p>
        </p:txBody>
      </p:sp>
      <p:sp>
        <p:nvSpPr>
          <p:cNvPr id="148" name="Google Shape;148;p16"/>
          <p:cNvSpPr txBox="1"/>
          <p:nvPr/>
        </p:nvSpPr>
        <p:spPr>
          <a:xfrm>
            <a:off x="5922250" y="2548913"/>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149" name="Google Shape;149;p16"/>
          <p:cNvSpPr txBox="1"/>
          <p:nvPr/>
        </p:nvSpPr>
        <p:spPr>
          <a:xfrm>
            <a:off x="5922250" y="3212513"/>
            <a:ext cx="24897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Prepare: pH strip</a:t>
            </a:r>
            <a:endParaRPr sz="1100">
              <a:solidFill>
                <a:srgbClr val="F3F3F3"/>
              </a:solidFill>
              <a:latin typeface="Oxygen"/>
              <a:ea typeface="Oxygen"/>
              <a:cs typeface="Oxygen"/>
              <a:sym typeface="Oxygen"/>
            </a:endParaRPr>
          </a:p>
        </p:txBody>
      </p:sp>
      <p:sp>
        <p:nvSpPr>
          <p:cNvPr id="150" name="Google Shape;150;p16"/>
          <p:cNvSpPr txBox="1"/>
          <p:nvPr>
            <p:ph type="title"/>
          </p:nvPr>
        </p:nvSpPr>
        <p:spPr>
          <a:xfrm>
            <a:off x="3340075" y="286775"/>
            <a:ext cx="518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Legend of Lids </a:t>
            </a:r>
            <a:r>
              <a:rPr lang="en" sz="1100">
                <a:solidFill>
                  <a:srgbClr val="000000"/>
                </a:solidFill>
              </a:rPr>
              <a:t>		</a:t>
            </a:r>
            <a:endParaRPr sz="1100">
              <a:solidFill>
                <a:srgbClr val="00FF00"/>
              </a:solidFill>
            </a:endParaRPr>
          </a:p>
          <a:p>
            <a:pPr indent="0" lvl="0" marL="0" rtl="0" algn="l">
              <a:spcBef>
                <a:spcPts val="0"/>
              </a:spcBef>
              <a:spcAft>
                <a:spcPts val="0"/>
              </a:spcAft>
              <a:buNone/>
            </a:pPr>
            <a:r>
              <a:t/>
            </a:r>
            <a:endParaRPr/>
          </a:p>
        </p:txBody>
      </p:sp>
      <p:pic>
        <p:nvPicPr>
          <p:cNvPr id="151" name="Google Shape;151;p16"/>
          <p:cNvPicPr preferRelativeResize="0"/>
          <p:nvPr/>
        </p:nvPicPr>
        <p:blipFill rotWithShape="1">
          <a:blip r:embed="rId4">
            <a:alphaModFix/>
          </a:blip>
          <a:srcRect b="39246" l="14994" r="69426" t="32203"/>
          <a:stretch/>
        </p:blipFill>
        <p:spPr>
          <a:xfrm>
            <a:off x="643187" y="3180214"/>
            <a:ext cx="449520" cy="459254"/>
          </a:xfrm>
          <a:prstGeom prst="rect">
            <a:avLst/>
          </a:prstGeom>
          <a:noFill/>
          <a:ln>
            <a:noFill/>
          </a:ln>
        </p:spPr>
      </p:pic>
      <p:pic>
        <p:nvPicPr>
          <p:cNvPr id="152" name="Google Shape;152;p16"/>
          <p:cNvPicPr preferRelativeResize="0"/>
          <p:nvPr/>
        </p:nvPicPr>
        <p:blipFill rotWithShape="1">
          <a:blip r:embed="rId5">
            <a:alphaModFix/>
          </a:blip>
          <a:srcRect b="31543" l="29413" r="44018" t="20771"/>
          <a:stretch/>
        </p:blipFill>
        <p:spPr>
          <a:xfrm>
            <a:off x="635738" y="3908300"/>
            <a:ext cx="464400" cy="468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152400" y="152400"/>
            <a:ext cx="260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Legend of Lids </a:t>
            </a:r>
            <a:r>
              <a:rPr lang="en" sz="1100">
                <a:solidFill>
                  <a:srgbClr val="000000"/>
                </a:solidFill>
              </a:rPr>
              <a:t>		</a:t>
            </a:r>
            <a:endParaRPr sz="1100">
              <a:solidFill>
                <a:srgbClr val="00FF00"/>
              </a:solidFill>
            </a:endParaRPr>
          </a:p>
          <a:p>
            <a:pPr indent="0" lvl="0" marL="0" rtl="0" algn="l">
              <a:spcBef>
                <a:spcPts val="0"/>
              </a:spcBef>
              <a:spcAft>
                <a:spcPts val="0"/>
              </a:spcAft>
              <a:buNone/>
            </a:pPr>
            <a:r>
              <a:t/>
            </a:r>
            <a:endParaRPr/>
          </a:p>
        </p:txBody>
      </p:sp>
      <p:pic>
        <p:nvPicPr>
          <p:cNvPr id="158" name="Google Shape;158;p17"/>
          <p:cNvPicPr preferRelativeResize="0"/>
          <p:nvPr/>
        </p:nvPicPr>
        <p:blipFill rotWithShape="1">
          <a:blip r:embed="rId3">
            <a:alphaModFix/>
          </a:blip>
          <a:srcRect b="6115" l="20106" r="39608" t="11681"/>
          <a:stretch/>
        </p:blipFill>
        <p:spPr>
          <a:xfrm>
            <a:off x="16175" y="884977"/>
            <a:ext cx="3072101" cy="3525949"/>
          </a:xfrm>
          <a:prstGeom prst="rect">
            <a:avLst/>
          </a:prstGeom>
          <a:noFill/>
          <a:ln>
            <a:noFill/>
          </a:ln>
        </p:spPr>
      </p:pic>
      <p:pic>
        <p:nvPicPr>
          <p:cNvPr id="159" name="Google Shape;159;p17"/>
          <p:cNvPicPr preferRelativeResize="0"/>
          <p:nvPr/>
        </p:nvPicPr>
        <p:blipFill rotWithShape="1">
          <a:blip r:embed="rId4">
            <a:alphaModFix/>
          </a:blip>
          <a:srcRect b="8665" l="21663" r="45881" t="11830"/>
          <a:stretch/>
        </p:blipFill>
        <p:spPr>
          <a:xfrm>
            <a:off x="2885550" y="2076408"/>
            <a:ext cx="2225861" cy="3067092"/>
          </a:xfrm>
          <a:prstGeom prst="rect">
            <a:avLst/>
          </a:prstGeom>
          <a:noFill/>
          <a:ln>
            <a:noFill/>
          </a:ln>
        </p:spPr>
      </p:pic>
      <p:pic>
        <p:nvPicPr>
          <p:cNvPr id="160" name="Google Shape;160;p17"/>
          <p:cNvPicPr preferRelativeResize="0"/>
          <p:nvPr/>
        </p:nvPicPr>
        <p:blipFill rotWithShape="1">
          <a:blip r:embed="rId5">
            <a:alphaModFix/>
          </a:blip>
          <a:srcRect b="33889" l="32570" r="41384" t="21128"/>
          <a:stretch/>
        </p:blipFill>
        <p:spPr>
          <a:xfrm>
            <a:off x="2940225" y="0"/>
            <a:ext cx="2145773" cy="2084489"/>
          </a:xfrm>
          <a:prstGeom prst="rect">
            <a:avLst/>
          </a:prstGeom>
          <a:noFill/>
          <a:ln>
            <a:noFill/>
          </a:ln>
        </p:spPr>
      </p:pic>
      <p:sp>
        <p:nvSpPr>
          <p:cNvPr id="161" name="Google Shape;161;p17"/>
          <p:cNvSpPr/>
          <p:nvPr/>
        </p:nvSpPr>
        <p:spPr>
          <a:xfrm>
            <a:off x="2962025" y="40025"/>
            <a:ext cx="2124000" cy="1941300"/>
          </a:xfrm>
          <a:prstGeom prst="roundRect">
            <a:avLst>
              <a:gd fmla="val 16667" name="adj"/>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17"/>
          <p:cNvPicPr preferRelativeResize="0"/>
          <p:nvPr/>
        </p:nvPicPr>
        <p:blipFill rotWithShape="1">
          <a:blip r:embed="rId6">
            <a:alphaModFix/>
          </a:blip>
          <a:srcRect b="14072" l="23639" r="32257" t="14093"/>
          <a:stretch/>
        </p:blipFill>
        <p:spPr>
          <a:xfrm>
            <a:off x="5086026" y="800613"/>
            <a:ext cx="4032749" cy="3694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Glass Fiber vs. </a:t>
            </a:r>
            <a:r>
              <a:rPr lang="en"/>
              <a:t>Chromatography</a:t>
            </a:r>
            <a:r>
              <a:rPr lang="en"/>
              <a:t> Paper</a:t>
            </a:r>
            <a:endParaRPr/>
          </a:p>
        </p:txBody>
      </p:sp>
      <p:sp>
        <p:nvSpPr>
          <p:cNvPr id="168" name="Google Shape;168;p18"/>
          <p:cNvSpPr txBox="1"/>
          <p:nvPr>
            <p:ph idx="1" type="body"/>
          </p:nvPr>
        </p:nvSpPr>
        <p:spPr>
          <a:xfrm>
            <a:off x="311700" y="1238425"/>
            <a:ext cx="8140800" cy="33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HMDA, Adipic Acid, the Pipette Block, one black blank block, and this block</a:t>
            </a:r>
            <a:endParaRPr/>
          </a:p>
          <a:p>
            <a:pPr indent="0" lvl="0" marL="0" rtl="0" algn="l">
              <a:spcBef>
                <a:spcPts val="1600"/>
              </a:spcBef>
              <a:spcAft>
                <a:spcPts val="0"/>
              </a:spcAft>
              <a:buNone/>
            </a:pPr>
            <a:r>
              <a:rPr lang="en"/>
              <a:t>Should be done on glass fiber paper: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(Also known as the entire nylon reaction branch.)</a:t>
            </a:r>
            <a:endParaRPr/>
          </a:p>
          <a:p>
            <a:pPr indent="0" lvl="0" marL="0" rtl="0" algn="l">
              <a:spcBef>
                <a:spcPts val="1600"/>
              </a:spcBef>
              <a:spcAft>
                <a:spcPts val="0"/>
              </a:spcAft>
              <a:buNone/>
            </a:pPr>
            <a:r>
              <a:rPr lang="en"/>
              <a:t>The rest of the blocks should be done with regular </a:t>
            </a:r>
            <a:endParaRPr/>
          </a:p>
          <a:p>
            <a:pPr indent="0" lvl="0" marL="0" rtl="0" algn="l">
              <a:spcBef>
                <a:spcPts val="1600"/>
              </a:spcBef>
              <a:spcAft>
                <a:spcPts val="1600"/>
              </a:spcAft>
              <a:buNone/>
            </a:pPr>
            <a:r>
              <a:rPr lang="en"/>
              <a:t>chromatography paper. It’s most of the paper and looks like this:</a:t>
            </a:r>
            <a:endParaRPr/>
          </a:p>
        </p:txBody>
      </p:sp>
      <p:pic>
        <p:nvPicPr>
          <p:cNvPr id="169" name="Google Shape;169;p18"/>
          <p:cNvPicPr preferRelativeResize="0"/>
          <p:nvPr/>
        </p:nvPicPr>
        <p:blipFill>
          <a:blip r:embed="rId3">
            <a:alphaModFix/>
          </a:blip>
          <a:stretch>
            <a:fillRect/>
          </a:stretch>
        </p:blipFill>
        <p:spPr>
          <a:xfrm>
            <a:off x="6963425" y="3225950"/>
            <a:ext cx="1761100" cy="1761100"/>
          </a:xfrm>
          <a:prstGeom prst="rect">
            <a:avLst/>
          </a:prstGeom>
          <a:noFill/>
          <a:ln>
            <a:noFill/>
          </a:ln>
        </p:spPr>
      </p:pic>
      <p:pic>
        <p:nvPicPr>
          <p:cNvPr id="170" name="Google Shape;170;p18"/>
          <p:cNvPicPr preferRelativeResize="0"/>
          <p:nvPr/>
        </p:nvPicPr>
        <p:blipFill>
          <a:blip r:embed="rId4">
            <a:alphaModFix/>
          </a:blip>
          <a:stretch>
            <a:fillRect/>
          </a:stretch>
        </p:blipFill>
        <p:spPr>
          <a:xfrm>
            <a:off x="4238850" y="1568025"/>
            <a:ext cx="2005400" cy="1524100"/>
          </a:xfrm>
          <a:prstGeom prst="rect">
            <a:avLst/>
          </a:prstGeom>
          <a:noFill/>
          <a:ln>
            <a:noFill/>
          </a:ln>
        </p:spPr>
      </p:pic>
      <p:pic>
        <p:nvPicPr>
          <p:cNvPr id="171" name="Google Shape;171;p18"/>
          <p:cNvPicPr preferRelativeResize="0"/>
          <p:nvPr/>
        </p:nvPicPr>
        <p:blipFill rotWithShape="1">
          <a:blip r:embed="rId5">
            <a:alphaModFix/>
          </a:blip>
          <a:srcRect b="16188" l="20985" r="41766" t="20795"/>
          <a:stretch/>
        </p:blipFill>
        <p:spPr>
          <a:xfrm>
            <a:off x="8118725" y="1017716"/>
            <a:ext cx="917424" cy="873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5378375" y="279800"/>
            <a:ext cx="350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Legend of Reactions</a:t>
            </a:r>
            <a:endParaRPr/>
          </a:p>
        </p:txBody>
      </p:sp>
      <p:pic>
        <p:nvPicPr>
          <p:cNvPr id="177" name="Google Shape;177;p19"/>
          <p:cNvPicPr preferRelativeResize="0"/>
          <p:nvPr/>
        </p:nvPicPr>
        <p:blipFill rotWithShape="1">
          <a:blip r:embed="rId3">
            <a:alphaModFix/>
          </a:blip>
          <a:srcRect b="16446" l="25414" r="26768" t="17130"/>
          <a:stretch/>
        </p:blipFill>
        <p:spPr>
          <a:xfrm>
            <a:off x="-84500" y="378867"/>
            <a:ext cx="5424427" cy="4238258"/>
          </a:xfrm>
          <a:prstGeom prst="rect">
            <a:avLst/>
          </a:prstGeom>
          <a:noFill/>
          <a:ln>
            <a:noFill/>
          </a:ln>
        </p:spPr>
      </p:pic>
      <p:sp>
        <p:nvSpPr>
          <p:cNvPr id="178" name="Google Shape;178;p19"/>
          <p:cNvSpPr/>
          <p:nvPr/>
        </p:nvSpPr>
        <p:spPr>
          <a:xfrm>
            <a:off x="6462712" y="1888048"/>
            <a:ext cx="849900" cy="851700"/>
          </a:xfrm>
          <a:prstGeom prst="rect">
            <a:avLst/>
          </a:prstGeom>
          <a:solidFill>
            <a:srgbClr val="4343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Oxygen"/>
              <a:ea typeface="Oxygen"/>
              <a:cs typeface="Oxygen"/>
              <a:sym typeface="Oxygen"/>
            </a:endParaRPr>
          </a:p>
        </p:txBody>
      </p:sp>
      <p:pic>
        <p:nvPicPr>
          <p:cNvPr id="179" name="Google Shape;179;p19"/>
          <p:cNvPicPr preferRelativeResize="0"/>
          <p:nvPr/>
        </p:nvPicPr>
        <p:blipFill rotWithShape="1">
          <a:blip r:embed="rId4">
            <a:alphaModFix/>
          </a:blip>
          <a:srcRect b="11567" l="69955" r="11590" t="58564"/>
          <a:stretch/>
        </p:blipFill>
        <p:spPr>
          <a:xfrm>
            <a:off x="5587455" y="1810990"/>
            <a:ext cx="480979" cy="433998"/>
          </a:xfrm>
          <a:prstGeom prst="rect">
            <a:avLst/>
          </a:prstGeom>
          <a:noFill/>
          <a:ln>
            <a:noFill/>
          </a:ln>
        </p:spPr>
      </p:pic>
      <p:pic>
        <p:nvPicPr>
          <p:cNvPr id="180" name="Google Shape;180;p19"/>
          <p:cNvPicPr preferRelativeResize="0"/>
          <p:nvPr/>
        </p:nvPicPr>
        <p:blipFill rotWithShape="1">
          <a:blip r:embed="rId4">
            <a:alphaModFix/>
          </a:blip>
          <a:srcRect b="8546" l="9201" r="74707" t="58070"/>
          <a:stretch/>
        </p:blipFill>
        <p:spPr>
          <a:xfrm>
            <a:off x="7307734" y="2076587"/>
            <a:ext cx="414010" cy="478840"/>
          </a:xfrm>
          <a:prstGeom prst="rect">
            <a:avLst/>
          </a:prstGeom>
          <a:noFill/>
          <a:ln>
            <a:noFill/>
          </a:ln>
        </p:spPr>
      </p:pic>
      <p:pic>
        <p:nvPicPr>
          <p:cNvPr id="181" name="Google Shape;181;p19"/>
          <p:cNvPicPr preferRelativeResize="0"/>
          <p:nvPr/>
        </p:nvPicPr>
        <p:blipFill rotWithShape="1">
          <a:blip r:embed="rId4">
            <a:alphaModFix/>
          </a:blip>
          <a:srcRect b="11387" l="25619" r="56920" t="58746"/>
          <a:stretch/>
        </p:blipFill>
        <p:spPr>
          <a:xfrm>
            <a:off x="6708794" y="2739684"/>
            <a:ext cx="357864" cy="341331"/>
          </a:xfrm>
          <a:prstGeom prst="rect">
            <a:avLst/>
          </a:prstGeom>
          <a:noFill/>
          <a:ln>
            <a:noFill/>
          </a:ln>
        </p:spPr>
      </p:pic>
      <p:pic>
        <p:nvPicPr>
          <p:cNvPr id="182" name="Google Shape;182;p19"/>
          <p:cNvPicPr preferRelativeResize="0"/>
          <p:nvPr/>
        </p:nvPicPr>
        <p:blipFill rotWithShape="1">
          <a:blip r:embed="rId4">
            <a:alphaModFix/>
          </a:blip>
          <a:srcRect b="9413" l="42176" r="39369" t="57206"/>
          <a:stretch/>
        </p:blipFill>
        <p:spPr>
          <a:xfrm>
            <a:off x="6708794" y="3504928"/>
            <a:ext cx="357864" cy="360896"/>
          </a:xfrm>
          <a:prstGeom prst="rect">
            <a:avLst/>
          </a:prstGeom>
          <a:noFill/>
          <a:ln>
            <a:noFill/>
          </a:ln>
        </p:spPr>
      </p:pic>
      <p:pic>
        <p:nvPicPr>
          <p:cNvPr id="183" name="Google Shape;183;p19"/>
          <p:cNvPicPr preferRelativeResize="0"/>
          <p:nvPr/>
        </p:nvPicPr>
        <p:blipFill rotWithShape="1">
          <a:blip r:embed="rId4">
            <a:alphaModFix/>
          </a:blip>
          <a:srcRect b="43493" l="28823" r="51082" t="14340"/>
          <a:stretch/>
        </p:blipFill>
        <p:spPr>
          <a:xfrm>
            <a:off x="8609674" y="2053050"/>
            <a:ext cx="449525" cy="525922"/>
          </a:xfrm>
          <a:prstGeom prst="rect">
            <a:avLst/>
          </a:prstGeom>
          <a:noFill/>
          <a:ln>
            <a:noFill/>
          </a:ln>
        </p:spPr>
      </p:pic>
      <p:pic>
        <p:nvPicPr>
          <p:cNvPr id="184" name="Google Shape;184;p19"/>
          <p:cNvPicPr preferRelativeResize="0"/>
          <p:nvPr/>
        </p:nvPicPr>
        <p:blipFill rotWithShape="1">
          <a:blip r:embed="rId4">
            <a:alphaModFix/>
          </a:blip>
          <a:srcRect b="43493" l="49343" r="30265" t="14340"/>
          <a:stretch/>
        </p:blipFill>
        <p:spPr>
          <a:xfrm>
            <a:off x="5603359" y="1373000"/>
            <a:ext cx="449525" cy="518254"/>
          </a:xfrm>
          <a:prstGeom prst="rect">
            <a:avLst/>
          </a:prstGeom>
          <a:noFill/>
          <a:ln>
            <a:noFill/>
          </a:ln>
        </p:spPr>
      </p:pic>
      <p:pic>
        <p:nvPicPr>
          <p:cNvPr id="185" name="Google Shape;185;p19"/>
          <p:cNvPicPr preferRelativeResize="0"/>
          <p:nvPr/>
        </p:nvPicPr>
        <p:blipFill rotWithShape="1">
          <a:blip r:embed="rId4">
            <a:alphaModFix/>
          </a:blip>
          <a:srcRect b="43493" l="69818" r="8678" t="14340"/>
          <a:stretch/>
        </p:blipFill>
        <p:spPr>
          <a:xfrm>
            <a:off x="5587446" y="2320658"/>
            <a:ext cx="480979" cy="525860"/>
          </a:xfrm>
          <a:prstGeom prst="rect">
            <a:avLst/>
          </a:prstGeom>
          <a:noFill/>
          <a:ln>
            <a:noFill/>
          </a:ln>
        </p:spPr>
      </p:pic>
      <p:sp>
        <p:nvSpPr>
          <p:cNvPr id="186" name="Google Shape;186;p19"/>
          <p:cNvSpPr txBox="1"/>
          <p:nvPr/>
        </p:nvSpPr>
        <p:spPr>
          <a:xfrm>
            <a:off x="6708784" y="1130175"/>
            <a:ext cx="2174100" cy="5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White </a:t>
            </a:r>
            <a:r>
              <a:rPr lang="en">
                <a:solidFill>
                  <a:srgbClr val="FFFFFF"/>
                </a:solidFill>
                <a:latin typeface="Oxygen"/>
                <a:ea typeface="Oxygen"/>
                <a:cs typeface="Oxygen"/>
                <a:sym typeface="Oxygen"/>
              </a:rPr>
              <a:t>rectangles</a:t>
            </a:r>
            <a:r>
              <a:rPr lang="en">
                <a:solidFill>
                  <a:srgbClr val="FFFFFF"/>
                </a:solidFill>
                <a:latin typeface="Oxygen"/>
                <a:ea typeface="Oxygen"/>
                <a:cs typeface="Oxygen"/>
                <a:sym typeface="Oxygen"/>
              </a:rPr>
              <a:t> indicate white </a:t>
            </a:r>
            <a:r>
              <a:rPr lang="en">
                <a:solidFill>
                  <a:srgbClr val="FFFFFF"/>
                </a:solidFill>
                <a:latin typeface="Oxygen"/>
                <a:ea typeface="Oxygen"/>
                <a:cs typeface="Oxygen"/>
                <a:sym typeface="Oxygen"/>
              </a:rPr>
              <a:t>blocks</a:t>
            </a:r>
            <a:endParaRPr>
              <a:solidFill>
                <a:srgbClr val="FFFFFF"/>
              </a:solidFill>
              <a:latin typeface="Oxygen"/>
              <a:ea typeface="Oxygen"/>
              <a:cs typeface="Oxygen"/>
              <a:sym typeface="Oxygen"/>
            </a:endParaRPr>
          </a:p>
        </p:txBody>
      </p:sp>
      <p:sp>
        <p:nvSpPr>
          <p:cNvPr id="187" name="Google Shape;187;p19"/>
          <p:cNvSpPr txBox="1"/>
          <p:nvPr/>
        </p:nvSpPr>
        <p:spPr>
          <a:xfrm>
            <a:off x="1251800" y="1639213"/>
            <a:ext cx="1993500" cy="67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latin typeface="Oxygen"/>
              <a:ea typeface="Oxygen"/>
              <a:cs typeface="Oxygen"/>
              <a:sym typeface="Oxygen"/>
            </a:endParaRPr>
          </a:p>
        </p:txBody>
      </p:sp>
      <p:pic>
        <p:nvPicPr>
          <p:cNvPr id="188" name="Google Shape;188;p19"/>
          <p:cNvPicPr preferRelativeResize="0"/>
          <p:nvPr/>
        </p:nvPicPr>
        <p:blipFill rotWithShape="1">
          <a:blip r:embed="rId5">
            <a:alphaModFix/>
          </a:blip>
          <a:srcRect b="14818" l="14995" r="71400" t="60889"/>
          <a:stretch/>
        </p:blipFill>
        <p:spPr>
          <a:xfrm>
            <a:off x="8128687" y="2076587"/>
            <a:ext cx="480998" cy="478840"/>
          </a:xfrm>
          <a:prstGeom prst="rect">
            <a:avLst/>
          </a:prstGeom>
          <a:noFill/>
          <a:ln>
            <a:noFill/>
          </a:ln>
        </p:spPr>
      </p:pic>
      <p:pic>
        <p:nvPicPr>
          <p:cNvPr id="189" name="Google Shape;189;p19"/>
          <p:cNvPicPr preferRelativeResize="0"/>
          <p:nvPr/>
        </p:nvPicPr>
        <p:blipFill rotWithShape="1">
          <a:blip r:embed="rId5">
            <a:alphaModFix/>
          </a:blip>
          <a:srcRect b="39246" l="14994" r="69426" t="32203"/>
          <a:stretch/>
        </p:blipFill>
        <p:spPr>
          <a:xfrm>
            <a:off x="6643312" y="3081014"/>
            <a:ext cx="449520" cy="459254"/>
          </a:xfrm>
          <a:prstGeom prst="rect">
            <a:avLst/>
          </a:prstGeom>
          <a:noFill/>
          <a:ln>
            <a:noFill/>
          </a:ln>
        </p:spPr>
      </p:pic>
      <p:pic>
        <p:nvPicPr>
          <p:cNvPr id="190" name="Google Shape;190;p19"/>
          <p:cNvPicPr preferRelativeResize="0"/>
          <p:nvPr/>
        </p:nvPicPr>
        <p:blipFill rotWithShape="1">
          <a:blip r:embed="rId5">
            <a:alphaModFix/>
          </a:blip>
          <a:srcRect b="14819" l="14995" r="71400" t="63162"/>
          <a:stretch/>
        </p:blipFill>
        <p:spPr>
          <a:xfrm>
            <a:off x="5587438" y="2819461"/>
            <a:ext cx="480979" cy="433993"/>
          </a:xfrm>
          <a:prstGeom prst="rect">
            <a:avLst/>
          </a:prstGeom>
          <a:noFill/>
          <a:ln>
            <a:noFill/>
          </a:ln>
        </p:spPr>
      </p:pic>
      <p:pic>
        <p:nvPicPr>
          <p:cNvPr id="191" name="Google Shape;191;p19"/>
          <p:cNvPicPr preferRelativeResize="0"/>
          <p:nvPr/>
        </p:nvPicPr>
        <p:blipFill rotWithShape="1">
          <a:blip r:embed="rId4">
            <a:alphaModFix/>
          </a:blip>
          <a:srcRect b="43493" l="6332" r="71597" t="14340"/>
          <a:stretch/>
        </p:blipFill>
        <p:spPr>
          <a:xfrm>
            <a:off x="7706879" y="2076577"/>
            <a:ext cx="508627" cy="541769"/>
          </a:xfrm>
          <a:prstGeom prst="rect">
            <a:avLst/>
          </a:prstGeom>
          <a:noFill/>
          <a:ln>
            <a:noFill/>
          </a:ln>
        </p:spPr>
      </p:pic>
      <p:sp>
        <p:nvSpPr>
          <p:cNvPr id="192" name="Google Shape;192;p19"/>
          <p:cNvSpPr/>
          <p:nvPr/>
        </p:nvSpPr>
        <p:spPr>
          <a:xfrm>
            <a:off x="7066657" y="3156436"/>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9"/>
          <p:cNvSpPr/>
          <p:nvPr/>
        </p:nvSpPr>
        <p:spPr>
          <a:xfrm>
            <a:off x="6575787" y="3156436"/>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9"/>
          <p:cNvSpPr/>
          <p:nvPr/>
        </p:nvSpPr>
        <p:spPr>
          <a:xfrm rot="-5400000">
            <a:off x="7925903" y="2418555"/>
            <a:ext cx="70800" cy="31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9"/>
          <p:cNvSpPr/>
          <p:nvPr/>
        </p:nvSpPr>
        <p:spPr>
          <a:xfrm rot="-5400000">
            <a:off x="7925903" y="1880334"/>
            <a:ext cx="70800" cy="31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rot="-5400000">
            <a:off x="8799162" y="1880334"/>
            <a:ext cx="70800" cy="31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9"/>
          <p:cNvSpPr/>
          <p:nvPr/>
        </p:nvSpPr>
        <p:spPr>
          <a:xfrm rot="-5400000">
            <a:off x="8799172" y="2418555"/>
            <a:ext cx="70800" cy="311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9"/>
          <p:cNvSpPr/>
          <p:nvPr/>
        </p:nvSpPr>
        <p:spPr>
          <a:xfrm>
            <a:off x="5536238" y="1452362"/>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9"/>
          <p:cNvSpPr/>
          <p:nvPr/>
        </p:nvSpPr>
        <p:spPr>
          <a:xfrm>
            <a:off x="6068613" y="1477912"/>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9"/>
          <p:cNvSpPr/>
          <p:nvPr/>
        </p:nvSpPr>
        <p:spPr>
          <a:xfrm>
            <a:off x="6068613" y="2420084"/>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6109155" y="3362245"/>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5516275" y="2420896"/>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5536238" y="3343621"/>
            <a:ext cx="71400" cy="30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nvSpPr>
        <p:spPr>
          <a:xfrm>
            <a:off x="6547862" y="2098950"/>
            <a:ext cx="849900" cy="43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BioRea.</a:t>
            </a:r>
            <a:endParaRPr>
              <a:solidFill>
                <a:srgbClr val="FFFFFF"/>
              </a:solidFill>
              <a:latin typeface="Oxygen"/>
              <a:ea typeface="Oxygen"/>
              <a:cs typeface="Oxygen"/>
              <a:sym typeface="Oxygen"/>
            </a:endParaRPr>
          </a:p>
        </p:txBody>
      </p:sp>
      <p:cxnSp>
        <p:nvCxnSpPr>
          <p:cNvPr id="205" name="Google Shape;205;p19"/>
          <p:cNvCxnSpPr>
            <a:endCxn id="195" idx="3"/>
          </p:cNvCxnSpPr>
          <p:nvPr/>
        </p:nvCxnSpPr>
        <p:spPr>
          <a:xfrm>
            <a:off x="7711703" y="1477434"/>
            <a:ext cx="249600" cy="523200"/>
          </a:xfrm>
          <a:prstGeom prst="straightConnector1">
            <a:avLst/>
          </a:prstGeom>
          <a:noFill/>
          <a:ln cap="flat" cmpd="sng" w="28575">
            <a:solidFill>
              <a:srgbClr val="FFFFFF"/>
            </a:solidFill>
            <a:prstDash val="solid"/>
            <a:round/>
            <a:headEnd len="med" w="med" type="none"/>
            <a:tailEnd len="med" w="med" type="triangle"/>
          </a:ln>
        </p:spPr>
      </p:cxnSp>
      <p:pic>
        <p:nvPicPr>
          <p:cNvPr id="206" name="Google Shape;206;p19"/>
          <p:cNvPicPr preferRelativeResize="0"/>
          <p:nvPr/>
        </p:nvPicPr>
        <p:blipFill rotWithShape="1">
          <a:blip r:embed="rId5">
            <a:alphaModFix/>
          </a:blip>
          <a:srcRect b="39246" l="14994" r="69426" t="32203"/>
          <a:stretch/>
        </p:blipFill>
        <p:spPr>
          <a:xfrm>
            <a:off x="5633649" y="3275914"/>
            <a:ext cx="449520" cy="459254"/>
          </a:xfrm>
          <a:prstGeom prst="rect">
            <a:avLst/>
          </a:prstGeom>
          <a:noFill/>
          <a:ln>
            <a:noFill/>
          </a:ln>
        </p:spPr>
      </p:pic>
      <p:pic>
        <p:nvPicPr>
          <p:cNvPr id="207" name="Google Shape;207;p19"/>
          <p:cNvPicPr preferRelativeResize="0"/>
          <p:nvPr/>
        </p:nvPicPr>
        <p:blipFill rotWithShape="1">
          <a:blip r:embed="rId6">
            <a:alphaModFix/>
          </a:blip>
          <a:srcRect b="31543" l="29413" r="44018" t="20771"/>
          <a:stretch/>
        </p:blipFill>
        <p:spPr>
          <a:xfrm>
            <a:off x="5626213" y="3827900"/>
            <a:ext cx="464400" cy="468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xygen"/>
                <a:ea typeface="Oxygen"/>
                <a:cs typeface="Oxygen"/>
                <a:sym typeface="Oxygen"/>
              </a:rPr>
              <a:t>Videos</a:t>
            </a:r>
            <a:endParaRPr b="1">
              <a:latin typeface="Oxygen"/>
              <a:ea typeface="Oxygen"/>
              <a:cs typeface="Oxygen"/>
              <a:sym typeface="Oxygen"/>
            </a:endParaRPr>
          </a:p>
        </p:txBody>
      </p:sp>
      <p:sp>
        <p:nvSpPr>
          <p:cNvPr id="213" name="Google Shape;213;p20"/>
          <p:cNvSpPr txBox="1"/>
          <p:nvPr>
            <p:ph idx="1" type="body"/>
          </p:nvPr>
        </p:nvSpPr>
        <p:spPr>
          <a:xfrm>
            <a:off x="311700" y="1152475"/>
            <a:ext cx="44682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Oxygen"/>
              <a:ea typeface="Oxygen"/>
              <a:cs typeface="Oxygen"/>
              <a:sym typeface="Oxygen"/>
            </a:endParaRPr>
          </a:p>
          <a:p>
            <a:pPr indent="0" lvl="0" marL="0" rtl="0" algn="l">
              <a:spcBef>
                <a:spcPts val="0"/>
              </a:spcBef>
              <a:spcAft>
                <a:spcPts val="0"/>
              </a:spcAft>
              <a:buNone/>
            </a:pPr>
            <a:r>
              <a:rPr lang="en" sz="1400" u="sng">
                <a:solidFill>
                  <a:srgbClr val="FFFFFF"/>
                </a:solidFill>
                <a:latin typeface="Oxygen"/>
                <a:ea typeface="Oxygen"/>
                <a:cs typeface="Oxygen"/>
                <a:sym typeface="Oxygen"/>
                <a:hlinkClick r:id="rId3"/>
              </a:rPr>
              <a:t>https://photos.app.goo.gl/QauwDOw8WKdGFHo13</a:t>
            </a:r>
            <a:r>
              <a:rPr lang="en" sz="1400">
                <a:solidFill>
                  <a:srgbClr val="FFFFFF"/>
                </a:solidFill>
                <a:latin typeface="Oxygen"/>
                <a:ea typeface="Oxygen"/>
                <a:cs typeface="Oxygen"/>
                <a:sym typeface="Oxygen"/>
              </a:rPr>
              <a:t> </a:t>
            </a:r>
            <a:endParaRPr sz="1400">
              <a:solidFill>
                <a:srgbClr val="FFFFFF"/>
              </a:solidFill>
              <a:latin typeface="Oxygen"/>
              <a:ea typeface="Oxygen"/>
              <a:cs typeface="Oxygen"/>
              <a:sym typeface="Oxygen"/>
            </a:endParaRPr>
          </a:p>
          <a:p>
            <a:pPr indent="0" lvl="0" marL="0" rtl="0" algn="l">
              <a:spcBef>
                <a:spcPts val="0"/>
              </a:spcBef>
              <a:spcAft>
                <a:spcPts val="0"/>
              </a:spcAft>
              <a:buNone/>
            </a:pPr>
            <a:r>
              <a:t/>
            </a:r>
            <a:endParaRPr sz="1400">
              <a:solidFill>
                <a:srgbClr val="FFFFFF"/>
              </a:solidFill>
              <a:latin typeface="Oxygen"/>
              <a:ea typeface="Oxygen"/>
              <a:cs typeface="Oxygen"/>
              <a:sym typeface="Oxygen"/>
            </a:endParaRPr>
          </a:p>
          <a:p>
            <a:pPr indent="0" lvl="0" marL="0" rtl="0" algn="l">
              <a:spcBef>
                <a:spcPts val="0"/>
              </a:spcBef>
              <a:spcAft>
                <a:spcPts val="0"/>
              </a:spcAft>
              <a:buNone/>
            </a:pPr>
            <a:r>
              <a:t/>
            </a:r>
            <a:endParaRPr sz="1400">
              <a:solidFill>
                <a:srgbClr val="FFFFFF"/>
              </a:solidFill>
              <a:latin typeface="Oxygen"/>
              <a:ea typeface="Oxygen"/>
              <a:cs typeface="Oxygen"/>
              <a:sym typeface="Oxygen"/>
            </a:endParaRPr>
          </a:p>
          <a:p>
            <a:pPr indent="0" lvl="0" marL="0" rtl="0" algn="l">
              <a:spcBef>
                <a:spcPts val="0"/>
              </a:spcBef>
              <a:spcAft>
                <a:spcPts val="0"/>
              </a:spcAft>
              <a:buNone/>
            </a:pPr>
            <a:r>
              <a:rPr lang="en" sz="1400">
                <a:solidFill>
                  <a:srgbClr val="FFFFFF"/>
                </a:solidFill>
                <a:latin typeface="Oxygen"/>
                <a:ea typeface="Oxygen"/>
                <a:cs typeface="Oxygen"/>
                <a:sym typeface="Oxygen"/>
              </a:rPr>
              <a:t>The first video is of the mass assembly of the blocks</a:t>
            </a:r>
            <a:endParaRPr sz="1400">
              <a:solidFill>
                <a:srgbClr val="FFFFFF"/>
              </a:solidFill>
              <a:latin typeface="Oxygen"/>
              <a:ea typeface="Oxygen"/>
              <a:cs typeface="Oxygen"/>
              <a:sym typeface="Oxygen"/>
            </a:endParaRPr>
          </a:p>
          <a:p>
            <a:pPr indent="0" lvl="0" marL="0" rtl="0" algn="l">
              <a:spcBef>
                <a:spcPts val="0"/>
              </a:spcBef>
              <a:spcAft>
                <a:spcPts val="0"/>
              </a:spcAft>
              <a:buNone/>
            </a:pPr>
            <a:r>
              <a:t/>
            </a:r>
            <a:endParaRPr sz="1400">
              <a:solidFill>
                <a:srgbClr val="FFFFFF"/>
              </a:solidFill>
              <a:latin typeface="Oxygen"/>
              <a:ea typeface="Oxygen"/>
              <a:cs typeface="Oxygen"/>
              <a:sym typeface="Oxygen"/>
            </a:endParaRPr>
          </a:p>
          <a:p>
            <a:pPr indent="0" lvl="0" marL="0" rtl="0" algn="l">
              <a:spcBef>
                <a:spcPts val="0"/>
              </a:spcBef>
              <a:spcAft>
                <a:spcPts val="0"/>
              </a:spcAft>
              <a:buNone/>
            </a:pPr>
            <a:r>
              <a:rPr lang="en" sz="1400">
                <a:solidFill>
                  <a:srgbClr val="FFFFFF"/>
                </a:solidFill>
                <a:latin typeface="Oxygen"/>
                <a:ea typeface="Oxygen"/>
                <a:cs typeface="Oxygen"/>
                <a:sym typeface="Oxygen"/>
              </a:rPr>
              <a:t>The second video is of spotting on an individual block</a:t>
            </a:r>
            <a:endParaRPr sz="1400">
              <a:solidFill>
                <a:srgbClr val="FFFFFF"/>
              </a:solidFill>
              <a:latin typeface="Oxygen"/>
              <a:ea typeface="Oxygen"/>
              <a:cs typeface="Oxygen"/>
              <a:sym typeface="Oxygen"/>
            </a:endParaRPr>
          </a:p>
          <a:p>
            <a:pPr indent="0" lvl="0" marL="0" rtl="0" algn="l">
              <a:spcBef>
                <a:spcPts val="0"/>
              </a:spcBef>
              <a:spcAft>
                <a:spcPts val="0"/>
              </a:spcAft>
              <a:buNone/>
            </a:pPr>
            <a:r>
              <a:t/>
            </a:r>
            <a:endParaRPr sz="1400">
              <a:solidFill>
                <a:srgbClr val="FFFFFF"/>
              </a:solidFill>
              <a:latin typeface="Oxygen"/>
              <a:ea typeface="Oxygen"/>
              <a:cs typeface="Oxygen"/>
              <a:sym typeface="Oxygen"/>
            </a:endParaRPr>
          </a:p>
          <a:p>
            <a:pPr indent="0" lvl="0" marL="0" rtl="0" algn="l">
              <a:spcBef>
                <a:spcPts val="0"/>
              </a:spcBef>
              <a:spcAft>
                <a:spcPts val="0"/>
              </a:spcAft>
              <a:buNone/>
            </a:pPr>
            <a:r>
              <a:rPr lang="en" sz="1400">
                <a:solidFill>
                  <a:srgbClr val="FFFFFF"/>
                </a:solidFill>
                <a:latin typeface="Oxygen"/>
                <a:ea typeface="Oxygen"/>
                <a:cs typeface="Oxygen"/>
                <a:sym typeface="Oxygen"/>
              </a:rPr>
              <a:t>The third video is of spotting on the larger grid</a:t>
            </a:r>
            <a:endParaRPr sz="1400">
              <a:solidFill>
                <a:srgbClr val="FFFFFF"/>
              </a:solidFill>
              <a:latin typeface="Oxygen"/>
              <a:ea typeface="Oxygen"/>
              <a:cs typeface="Oxygen"/>
              <a:sym typeface="Oxygen"/>
            </a:endParaRPr>
          </a:p>
          <a:p>
            <a:pPr indent="0" lvl="0" marL="0" rtl="0" algn="l">
              <a:spcBef>
                <a:spcPts val="0"/>
              </a:spcBef>
              <a:spcAft>
                <a:spcPts val="1600"/>
              </a:spcAft>
              <a:buNone/>
            </a:pPr>
            <a:r>
              <a:t/>
            </a:r>
            <a:endParaRPr/>
          </a:p>
        </p:txBody>
      </p:sp>
      <p:pic>
        <p:nvPicPr>
          <p:cNvPr id="214" name="Google Shape;214;p20"/>
          <p:cNvPicPr preferRelativeResize="0"/>
          <p:nvPr/>
        </p:nvPicPr>
        <p:blipFill rotWithShape="1">
          <a:blip r:embed="rId4">
            <a:alphaModFix/>
          </a:blip>
          <a:srcRect b="0" l="33152" r="32932" t="0"/>
          <a:stretch/>
        </p:blipFill>
        <p:spPr>
          <a:xfrm>
            <a:off x="5418850" y="78224"/>
            <a:ext cx="2984774" cy="4950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3C78D8"/>
                </a:solidFill>
                <a:latin typeface="Oxygen"/>
                <a:ea typeface="Oxygen"/>
                <a:cs typeface="Oxygen"/>
                <a:sym typeface="Oxygen"/>
              </a:rPr>
              <a:t>Chemical Preparation</a:t>
            </a:r>
            <a:endParaRPr sz="2400">
              <a:solidFill>
                <a:srgbClr val="3C78D8"/>
              </a:solidFill>
              <a:latin typeface="Oxygen"/>
              <a:ea typeface="Oxygen"/>
              <a:cs typeface="Oxygen"/>
              <a:sym typeface="Oxygen"/>
            </a:endParaRPr>
          </a:p>
        </p:txBody>
      </p:sp>
      <p:sp>
        <p:nvSpPr>
          <p:cNvPr id="220" name="Google Shape;220;p21"/>
          <p:cNvSpPr txBox="1"/>
          <p:nvPr>
            <p:ph idx="1" type="body"/>
          </p:nvPr>
        </p:nvSpPr>
        <p:spPr>
          <a:xfrm>
            <a:off x="311700" y="904050"/>
            <a:ext cx="8520600" cy="3990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EFEFEF"/>
              </a:buClr>
              <a:buSzPts val="1200"/>
              <a:buChar char="-"/>
            </a:pPr>
            <a:r>
              <a:rPr lang="en" sz="1200">
                <a:solidFill>
                  <a:srgbClr val="3C78D8"/>
                </a:solidFill>
                <a:latin typeface="Oxygen"/>
                <a:ea typeface="Oxygen"/>
                <a:cs typeface="Oxygen"/>
                <a:sym typeface="Oxygen"/>
              </a:rPr>
              <a:t>Adipic Acid: add 20mL of *methanol* (anhydrous or as close as possible). Spot 20uL on blocks (glass fiber paper) and let dry</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Char char="-"/>
            </a:pPr>
            <a:r>
              <a:rPr lang="en" sz="1200">
                <a:solidFill>
                  <a:srgbClr val="3C78D8"/>
                </a:solidFill>
                <a:latin typeface="Oxygen"/>
                <a:ea typeface="Oxygen"/>
                <a:cs typeface="Oxygen"/>
                <a:sym typeface="Oxygen"/>
              </a:rPr>
              <a:t>HMDA: add 20mL of *methanol* (anhydrous or as close as possible). Spot 20uL on blocks (glass fiber paper) and let dry</a:t>
            </a:r>
            <a:endParaRPr sz="1200">
              <a:solidFill>
                <a:srgbClr val="3C78D8"/>
              </a:solidFill>
              <a:latin typeface="Oxygen"/>
              <a:ea typeface="Oxygen"/>
              <a:cs typeface="Oxygen"/>
              <a:sym typeface="Oxygen"/>
            </a:endParaRPr>
          </a:p>
          <a:p>
            <a:pPr indent="0" lvl="0" marL="0" rtl="0" algn="l">
              <a:spcBef>
                <a:spcPts val="0"/>
              </a:spcBef>
              <a:spcAft>
                <a:spcPts val="0"/>
              </a:spcAft>
              <a:buNone/>
            </a:pPr>
            <a:r>
              <a:rPr lang="en" sz="1200">
                <a:solidFill>
                  <a:srgbClr val="3C78D8"/>
                </a:solidFill>
                <a:latin typeface="Oxygen"/>
                <a:ea typeface="Oxygen"/>
                <a:cs typeface="Oxygen"/>
                <a:sym typeface="Oxygen"/>
              </a:rPr>
              <a:t>Note! Adipic Acid and HMDA have a lot of volume, you may find it difficult to add a whole 20mL. If you can’t add that much, less is fine (I would recommend &gt;=10mL though, to have it be somewhat dilute). Greater concentration is fine for the nylon synthesis. It’s also okay if not all the solid will dissolve, it may reach saturation which is a good thing. </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Char char="-"/>
            </a:pPr>
            <a:r>
              <a:rPr lang="en" sz="1200">
                <a:solidFill>
                  <a:srgbClr val="3C78D8"/>
                </a:solidFill>
                <a:latin typeface="Oxygen"/>
                <a:ea typeface="Oxygen"/>
                <a:cs typeface="Oxygen"/>
                <a:sym typeface="Oxygen"/>
              </a:rPr>
              <a:t>KMNO4: add 20mL of water, preferably dH2O but any water will do. Spot 20uL on blocks (chromatography paper) and let dry</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Char char="-"/>
            </a:pPr>
            <a:r>
              <a:rPr lang="en" sz="1200">
                <a:solidFill>
                  <a:srgbClr val="3C78D8"/>
                </a:solidFill>
                <a:latin typeface="Oxygen"/>
                <a:ea typeface="Oxygen"/>
                <a:cs typeface="Oxygen"/>
                <a:sym typeface="Oxygen"/>
              </a:rPr>
              <a:t>Salicylic Acid: Spot ~20uL on blocks (chromatography paper) and let dry</a:t>
            </a:r>
            <a:endParaRPr sz="1200">
              <a:solidFill>
                <a:srgbClr val="3C78D8"/>
              </a:solidFill>
              <a:latin typeface="Oxygen"/>
              <a:ea typeface="Oxygen"/>
              <a:cs typeface="Oxygen"/>
              <a:sym typeface="Oxygen"/>
            </a:endParaRPr>
          </a:p>
          <a:p>
            <a:pPr indent="0" lvl="0" marL="0" rtl="0" algn="l">
              <a:spcBef>
                <a:spcPts val="0"/>
              </a:spcBef>
              <a:spcAft>
                <a:spcPts val="0"/>
              </a:spcAft>
              <a:buNone/>
            </a:pPr>
            <a:r>
              <a:t/>
            </a:r>
            <a:endParaRPr sz="1200">
              <a:solidFill>
                <a:srgbClr val="3C78D8"/>
              </a:solidFill>
              <a:latin typeface="Oxygen"/>
              <a:ea typeface="Oxygen"/>
              <a:cs typeface="Oxygen"/>
              <a:sym typeface="Oxygen"/>
            </a:endParaRPr>
          </a:p>
          <a:p>
            <a:pPr indent="0" lvl="0" marL="0" rtl="0" algn="l">
              <a:spcBef>
                <a:spcPts val="0"/>
              </a:spcBef>
              <a:spcAft>
                <a:spcPts val="0"/>
              </a:spcAft>
              <a:buNone/>
            </a:pPr>
            <a:r>
              <a:rPr lang="en" sz="1200">
                <a:solidFill>
                  <a:srgbClr val="3C78D8"/>
                </a:solidFill>
                <a:latin typeface="Oxygen"/>
                <a:ea typeface="Oxygen"/>
                <a:cs typeface="Oxygen"/>
                <a:sym typeface="Oxygen"/>
              </a:rPr>
              <a:t>Note! You can put the lids on the blocks before they are dry. They’ll dry out over time anyway, regardless of whether the lid is on, and it doesn’t hurt to have it on.</a:t>
            </a:r>
            <a:endParaRPr sz="1200">
              <a:solidFill>
                <a:srgbClr val="3C78D8"/>
              </a:solidFill>
              <a:latin typeface="Oxygen"/>
              <a:ea typeface="Oxygen"/>
              <a:cs typeface="Oxygen"/>
              <a:sym typeface="Oxygen"/>
            </a:endParaRPr>
          </a:p>
          <a:p>
            <a:pPr indent="0" lvl="0" marL="0" rtl="0" algn="l">
              <a:spcBef>
                <a:spcPts val="0"/>
              </a:spcBef>
              <a:spcAft>
                <a:spcPts val="0"/>
              </a:spcAft>
              <a:buNone/>
            </a:pPr>
            <a:r>
              <a:t/>
            </a:r>
            <a:endParaRPr sz="1200">
              <a:solidFill>
                <a:srgbClr val="3C78D8"/>
              </a:solidFill>
              <a:latin typeface="Oxygen"/>
              <a:ea typeface="Oxygen"/>
              <a:cs typeface="Oxygen"/>
              <a:sym typeface="Oxygen"/>
            </a:endParaRPr>
          </a:p>
          <a:p>
            <a:pPr indent="0" lvl="0" marL="0" rtl="0" algn="l">
              <a:spcBef>
                <a:spcPts val="0"/>
              </a:spcBef>
              <a:spcAft>
                <a:spcPts val="0"/>
              </a:spcAft>
              <a:buClr>
                <a:srgbClr val="000000"/>
              </a:buClr>
              <a:buSzPts val="1100"/>
              <a:buNone/>
            </a:pPr>
            <a:r>
              <a:rPr lang="en" sz="1200">
                <a:solidFill>
                  <a:srgbClr val="3C78D8"/>
                </a:solidFill>
                <a:latin typeface="Oxygen"/>
                <a:ea typeface="Oxygen"/>
                <a:cs typeface="Oxygen"/>
                <a:sym typeface="Oxygen"/>
              </a:rPr>
              <a:t>Prespotted: (In the shiny silver packages)</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Char char="-"/>
            </a:pPr>
            <a:r>
              <a:rPr lang="en" sz="1200">
                <a:solidFill>
                  <a:srgbClr val="3C78D8"/>
                </a:solidFill>
                <a:latin typeface="Oxygen"/>
                <a:ea typeface="Oxygen"/>
                <a:cs typeface="Oxygen"/>
                <a:sym typeface="Oxygen"/>
              </a:rPr>
              <a:t>Gold nanoparticles (Gold III chloride, HEPES): no prep required! Place in blocks. It’s fine if you can still see separate gold acid (yellow) and nanoparticles (purple), these will mix and form more when run in the reaction.</a:t>
            </a:r>
            <a:endParaRPr sz="1200">
              <a:solidFill>
                <a:srgbClr val="3C78D8"/>
              </a:solidFill>
              <a:latin typeface="Oxygen"/>
              <a:ea typeface="Oxygen"/>
              <a:cs typeface="Oxygen"/>
              <a:sym typeface="Oxygen"/>
            </a:endParaRPr>
          </a:p>
          <a:p>
            <a:pPr indent="-304800" lvl="0" marL="457200" rtl="0" algn="l">
              <a:spcBef>
                <a:spcPts val="0"/>
              </a:spcBef>
              <a:spcAft>
                <a:spcPts val="0"/>
              </a:spcAft>
              <a:buClr>
                <a:srgbClr val="3C78D8"/>
              </a:buClr>
              <a:buSzPts val="1200"/>
              <a:buFont typeface="Oxygen"/>
              <a:buChar char="-"/>
            </a:pPr>
            <a:r>
              <a:rPr lang="en" sz="1200">
                <a:solidFill>
                  <a:srgbClr val="3C78D8"/>
                </a:solidFill>
                <a:latin typeface="Oxygen"/>
                <a:ea typeface="Oxygen"/>
                <a:cs typeface="Oxygen"/>
                <a:sym typeface="Oxygen"/>
              </a:rPr>
              <a:t>PCC: no prep required! Place in blocks.</a:t>
            </a:r>
            <a:endParaRPr sz="1200">
              <a:latin typeface="Oxygen"/>
              <a:ea typeface="Oxygen"/>
              <a:cs typeface="Oxygen"/>
              <a:sym typeface="Oxyge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